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59" r:id="rId3"/>
    <p:sldId id="578" r:id="rId4"/>
    <p:sldId id="610" r:id="rId5"/>
    <p:sldId id="579" r:id="rId6"/>
    <p:sldId id="581" r:id="rId7"/>
    <p:sldId id="582" r:id="rId8"/>
    <p:sldId id="606" r:id="rId9"/>
    <p:sldId id="607" r:id="rId10"/>
    <p:sldId id="608" r:id="rId11"/>
    <p:sldId id="609" r:id="rId12"/>
    <p:sldId id="592" r:id="rId13"/>
    <p:sldId id="593" r:id="rId14"/>
    <p:sldId id="370" r:id="rId15"/>
    <p:sldId id="371" r:id="rId16"/>
    <p:sldId id="258" r:id="rId17"/>
    <p:sldId id="368" r:id="rId18"/>
    <p:sldId id="369" r:id="rId19"/>
    <p:sldId id="611" r:id="rId20"/>
    <p:sldId id="612" r:id="rId21"/>
    <p:sldId id="372" r:id="rId22"/>
    <p:sldId id="373" r:id="rId23"/>
    <p:sldId id="260" r:id="rId24"/>
    <p:sldId id="264" r:id="rId25"/>
    <p:sldId id="278" r:id="rId26"/>
    <p:sldId id="279" r:id="rId27"/>
    <p:sldId id="265" r:id="rId28"/>
    <p:sldId id="282" r:id="rId29"/>
    <p:sldId id="280" r:id="rId30"/>
    <p:sldId id="281" r:id="rId31"/>
    <p:sldId id="266" r:id="rId32"/>
    <p:sldId id="283" r:id="rId33"/>
    <p:sldId id="284" r:id="rId34"/>
    <p:sldId id="285" r:id="rId35"/>
    <p:sldId id="267" r:id="rId36"/>
    <p:sldId id="286" r:id="rId37"/>
    <p:sldId id="287" r:id="rId38"/>
    <p:sldId id="268" r:id="rId39"/>
    <p:sldId id="288" r:id="rId40"/>
    <p:sldId id="289" r:id="rId41"/>
    <p:sldId id="290" r:id="rId42"/>
    <p:sldId id="269" r:id="rId43"/>
    <p:sldId id="291" r:id="rId44"/>
    <p:sldId id="292" r:id="rId45"/>
    <p:sldId id="293" r:id="rId46"/>
    <p:sldId id="271" r:id="rId47"/>
    <p:sldId id="298" r:id="rId48"/>
    <p:sldId id="299" r:id="rId49"/>
    <p:sldId id="300" r:id="rId50"/>
    <p:sldId id="374" r:id="rId51"/>
    <p:sldId id="583" r:id="rId52"/>
    <p:sldId id="584" r:id="rId53"/>
    <p:sldId id="585" r:id="rId54"/>
    <p:sldId id="381" r:id="rId55"/>
    <p:sldId id="586" r:id="rId56"/>
    <p:sldId id="587" r:id="rId57"/>
    <p:sldId id="588" r:id="rId58"/>
    <p:sldId id="589" r:id="rId59"/>
    <p:sldId id="590" r:id="rId60"/>
    <p:sldId id="591" r:id="rId61"/>
    <p:sldId id="275" r:id="rId62"/>
    <p:sldId id="309" r:id="rId63"/>
    <p:sldId id="276" r:id="rId64"/>
    <p:sldId id="315" r:id="rId65"/>
    <p:sldId id="317" r:id="rId66"/>
    <p:sldId id="316" r:id="rId67"/>
    <p:sldId id="319" r:id="rId68"/>
    <p:sldId id="318" r:id="rId69"/>
    <p:sldId id="320" r:id="rId70"/>
    <p:sldId id="313" r:id="rId71"/>
    <p:sldId id="314" r:id="rId72"/>
    <p:sldId id="321" r:id="rId73"/>
    <p:sldId id="312" r:id="rId74"/>
    <p:sldId id="27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31" autoAdjust="0"/>
  </p:normalViewPr>
  <p:slideViewPr>
    <p:cSldViewPr snapToGrid="0">
      <p:cViewPr varScale="1">
        <p:scale>
          <a:sx n="61" d="100"/>
          <a:sy n="61" d="100"/>
        </p:scale>
        <p:origin x="71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B425E4-C359-4ADA-A9FC-4851F362123B}"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51AE9ADD-F2F3-4FD6-9261-37FEF4E09D6F}">
      <dgm:prSet custT="1"/>
      <dgm:spPr/>
      <dgm:t>
        <a:bodyPr/>
        <a:lstStyle/>
        <a:p>
          <a:pPr>
            <a:defRPr cap="all"/>
          </a:pPr>
          <a:r>
            <a:rPr lang="en-US" sz="1800" cap="none" dirty="0"/>
            <a:t>The building automation system has a </a:t>
          </a:r>
          <a:r>
            <a:rPr lang="en-US" sz="1800" b="1" u="sng" cap="none" dirty="0"/>
            <a:t>modifiability </a:t>
          </a:r>
          <a:r>
            <a:rPr lang="en-US" sz="1800" cap="none" dirty="0"/>
            <a:t>quality attribute requirement – a need to integrate hardware devices from many different manufacturers. </a:t>
          </a:r>
        </a:p>
      </dgm:t>
    </dgm:pt>
    <dgm:pt modelId="{9356D063-60C5-46C4-A1B4-B82AA642C106}" type="parTrans" cxnId="{CCBF9DFC-4C6F-4A5C-A679-5CDF0D6FE530}">
      <dgm:prSet/>
      <dgm:spPr/>
      <dgm:t>
        <a:bodyPr/>
        <a:lstStyle/>
        <a:p>
          <a:endParaRPr lang="en-US"/>
        </a:p>
      </dgm:t>
    </dgm:pt>
    <dgm:pt modelId="{09F061AD-85A4-4E61-99E5-B2A97C8FC5AB}" type="sibTrans" cxnId="{CCBF9DFC-4C6F-4A5C-A679-5CDF0D6FE530}">
      <dgm:prSet/>
      <dgm:spPr/>
      <dgm:t>
        <a:bodyPr/>
        <a:lstStyle/>
        <a:p>
          <a:endParaRPr lang="en-US"/>
        </a:p>
      </dgm:t>
    </dgm:pt>
    <dgm:pt modelId="{CAEB58A1-C72C-4355-9F0B-FD4F991906D9}">
      <dgm:prSet custT="1"/>
      <dgm:spPr/>
      <dgm:t>
        <a:bodyPr/>
        <a:lstStyle/>
        <a:p>
          <a:pPr>
            <a:defRPr cap="all"/>
          </a:pPr>
          <a:r>
            <a:rPr lang="en-US" sz="1800" cap="none" dirty="0"/>
            <a:t>More concretely, the requirement cast as a quality attribute scenario states “</a:t>
          </a:r>
          <a:r>
            <a:rPr lang="en-US" sz="1800" b="1" u="sng" cap="none" dirty="0"/>
            <a:t>a field engineer should be able to integrate a new hardware device into the system at runtime and the system should continue to operate with no downtime or side effects</a:t>
          </a:r>
          <a:r>
            <a:rPr lang="en-US" sz="1800" cap="none" dirty="0"/>
            <a:t>.” </a:t>
          </a:r>
        </a:p>
      </dgm:t>
    </dgm:pt>
    <dgm:pt modelId="{F81C4D1B-E277-4F86-AD61-6CB0C26FB15F}" type="parTrans" cxnId="{6E4B3C02-7AE8-4E64-B732-36763126D9F9}">
      <dgm:prSet/>
      <dgm:spPr/>
      <dgm:t>
        <a:bodyPr/>
        <a:lstStyle/>
        <a:p>
          <a:endParaRPr lang="en-US"/>
        </a:p>
      </dgm:t>
    </dgm:pt>
    <dgm:pt modelId="{7CCA636C-AC58-4F9D-B52B-0505CFB9A812}" type="sibTrans" cxnId="{6E4B3C02-7AE8-4E64-B732-36763126D9F9}">
      <dgm:prSet/>
      <dgm:spPr/>
      <dgm:t>
        <a:bodyPr/>
        <a:lstStyle/>
        <a:p>
          <a:endParaRPr lang="en-US"/>
        </a:p>
      </dgm:t>
    </dgm:pt>
    <dgm:pt modelId="{E5070F9E-4B61-4750-9D07-425382FA31FE}">
      <dgm:prSet custT="1"/>
      <dgm:spPr/>
      <dgm:t>
        <a:bodyPr/>
        <a:lstStyle/>
        <a:p>
          <a:pPr>
            <a:defRPr cap="all"/>
          </a:pPr>
          <a:r>
            <a:rPr lang="en-US" sz="2000" cap="none" dirty="0"/>
            <a:t>How do we achieve this requirement?</a:t>
          </a:r>
        </a:p>
      </dgm:t>
    </dgm:pt>
    <dgm:pt modelId="{341E14E0-4002-41B1-B4C8-27F0C0BD884E}" type="parTrans" cxnId="{2C788005-D3F0-4C0F-AB9D-AF8E93339D15}">
      <dgm:prSet/>
      <dgm:spPr/>
      <dgm:t>
        <a:bodyPr/>
        <a:lstStyle/>
        <a:p>
          <a:endParaRPr lang="en-US"/>
        </a:p>
      </dgm:t>
    </dgm:pt>
    <dgm:pt modelId="{CDB9EE62-C7E2-4AE3-BCD2-EC4F73B8F359}" type="sibTrans" cxnId="{2C788005-D3F0-4C0F-AB9D-AF8E93339D15}">
      <dgm:prSet/>
      <dgm:spPr/>
      <dgm:t>
        <a:bodyPr/>
        <a:lstStyle/>
        <a:p>
          <a:endParaRPr lang="en-US"/>
        </a:p>
      </dgm:t>
    </dgm:pt>
    <dgm:pt modelId="{BC962625-6583-49F0-9098-147310DF935C}" type="pres">
      <dgm:prSet presAssocID="{8DB425E4-C359-4ADA-A9FC-4851F362123B}" presName="root" presStyleCnt="0">
        <dgm:presLayoutVars>
          <dgm:dir/>
          <dgm:resizeHandles val="exact"/>
        </dgm:presLayoutVars>
      </dgm:prSet>
      <dgm:spPr/>
    </dgm:pt>
    <dgm:pt modelId="{AA7775A8-4489-455E-B944-68C5DD97272E}" type="pres">
      <dgm:prSet presAssocID="{51AE9ADD-F2F3-4FD6-9261-37FEF4E09D6F}" presName="compNode" presStyleCnt="0"/>
      <dgm:spPr/>
    </dgm:pt>
    <dgm:pt modelId="{05E86AF1-4428-4021-BDFA-8603D39D1444}" type="pres">
      <dgm:prSet presAssocID="{51AE9ADD-F2F3-4FD6-9261-37FEF4E09D6F}" presName="iconBgRect" presStyleLbl="bgShp" presStyleIdx="0" presStyleCnt="3"/>
      <dgm:spPr>
        <a:prstGeom prst="round2DiagRect">
          <a:avLst>
            <a:gd name="adj1" fmla="val 29727"/>
            <a:gd name="adj2" fmla="val 0"/>
          </a:avLst>
        </a:prstGeom>
      </dgm:spPr>
    </dgm:pt>
    <dgm:pt modelId="{E3B47C35-0448-445E-AFC5-EF278AC80250}" type="pres">
      <dgm:prSet presAssocID="{51AE9ADD-F2F3-4FD6-9261-37FEF4E09D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34E3CAF-9C71-46E0-80FC-B2CC63F338C8}" type="pres">
      <dgm:prSet presAssocID="{51AE9ADD-F2F3-4FD6-9261-37FEF4E09D6F}" presName="spaceRect" presStyleCnt="0"/>
      <dgm:spPr/>
    </dgm:pt>
    <dgm:pt modelId="{AC29F9F9-8D47-44E4-8A52-EC2F8F8409B0}" type="pres">
      <dgm:prSet presAssocID="{51AE9ADD-F2F3-4FD6-9261-37FEF4E09D6F}" presName="textRect" presStyleLbl="revTx" presStyleIdx="0" presStyleCnt="3" custScaleX="131496">
        <dgm:presLayoutVars>
          <dgm:chMax val="1"/>
          <dgm:chPref val="1"/>
        </dgm:presLayoutVars>
      </dgm:prSet>
      <dgm:spPr/>
    </dgm:pt>
    <dgm:pt modelId="{A9AC82DC-A8FF-4A69-9663-8888898E8709}" type="pres">
      <dgm:prSet presAssocID="{09F061AD-85A4-4E61-99E5-B2A97C8FC5AB}" presName="sibTrans" presStyleCnt="0"/>
      <dgm:spPr/>
    </dgm:pt>
    <dgm:pt modelId="{25904287-612A-4039-BA67-B3D3F58E8316}" type="pres">
      <dgm:prSet presAssocID="{CAEB58A1-C72C-4355-9F0B-FD4F991906D9}" presName="compNode" presStyleCnt="0"/>
      <dgm:spPr/>
    </dgm:pt>
    <dgm:pt modelId="{320663A5-26EC-456A-A13F-B4580B28DF68}" type="pres">
      <dgm:prSet presAssocID="{CAEB58A1-C72C-4355-9F0B-FD4F991906D9}" presName="iconBgRect" presStyleLbl="bgShp" presStyleIdx="1" presStyleCnt="3"/>
      <dgm:spPr>
        <a:prstGeom prst="round2DiagRect">
          <a:avLst>
            <a:gd name="adj1" fmla="val 29727"/>
            <a:gd name="adj2" fmla="val 0"/>
          </a:avLst>
        </a:prstGeom>
      </dgm:spPr>
    </dgm:pt>
    <dgm:pt modelId="{56D83A3B-5C3B-4850-8642-5B0C3D8C2F54}" type="pres">
      <dgm:prSet presAssocID="{CAEB58A1-C72C-4355-9F0B-FD4F991906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ement truck"/>
        </a:ext>
      </dgm:extLst>
    </dgm:pt>
    <dgm:pt modelId="{5E73CBF8-04A4-4395-9A81-821470E9684A}" type="pres">
      <dgm:prSet presAssocID="{CAEB58A1-C72C-4355-9F0B-FD4F991906D9}" presName="spaceRect" presStyleCnt="0"/>
      <dgm:spPr/>
    </dgm:pt>
    <dgm:pt modelId="{8B3F2910-CF3E-4650-8D9E-828842136847}" type="pres">
      <dgm:prSet presAssocID="{CAEB58A1-C72C-4355-9F0B-FD4F991906D9}" presName="textRect" presStyleLbl="revTx" presStyleIdx="1" presStyleCnt="3" custScaleX="155628">
        <dgm:presLayoutVars>
          <dgm:chMax val="1"/>
          <dgm:chPref val="1"/>
        </dgm:presLayoutVars>
      </dgm:prSet>
      <dgm:spPr/>
    </dgm:pt>
    <dgm:pt modelId="{4751AABC-3B34-4EF5-8086-A2E72F7DE950}" type="pres">
      <dgm:prSet presAssocID="{7CCA636C-AC58-4F9D-B52B-0505CFB9A812}" presName="sibTrans" presStyleCnt="0"/>
      <dgm:spPr/>
    </dgm:pt>
    <dgm:pt modelId="{56D8FE4B-F28E-45BB-8F4E-1D15519D12EF}" type="pres">
      <dgm:prSet presAssocID="{E5070F9E-4B61-4750-9D07-425382FA31FE}" presName="compNode" presStyleCnt="0"/>
      <dgm:spPr/>
    </dgm:pt>
    <dgm:pt modelId="{F9085439-C512-47E4-9B40-EB178DE7D81C}" type="pres">
      <dgm:prSet presAssocID="{E5070F9E-4B61-4750-9D07-425382FA31FE}" presName="iconBgRect" presStyleLbl="bgShp" presStyleIdx="2" presStyleCnt="3"/>
      <dgm:spPr>
        <a:prstGeom prst="round2DiagRect">
          <a:avLst>
            <a:gd name="adj1" fmla="val 29727"/>
            <a:gd name="adj2" fmla="val 0"/>
          </a:avLst>
        </a:prstGeom>
      </dgm:spPr>
    </dgm:pt>
    <dgm:pt modelId="{9B26A3C9-91EE-4E0A-93DB-3E4B194E62C1}" type="pres">
      <dgm:prSet presAssocID="{E5070F9E-4B61-4750-9D07-425382FA31F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5730A890-3D32-4A33-98C1-DBB4FE1725CA}" type="pres">
      <dgm:prSet presAssocID="{E5070F9E-4B61-4750-9D07-425382FA31FE}" presName="spaceRect" presStyleCnt="0"/>
      <dgm:spPr/>
    </dgm:pt>
    <dgm:pt modelId="{DCB130E7-E0D3-4E98-BFBC-659984A2F731}" type="pres">
      <dgm:prSet presAssocID="{E5070F9E-4B61-4750-9D07-425382FA31FE}" presName="textRect" presStyleLbl="revTx" presStyleIdx="2" presStyleCnt="3">
        <dgm:presLayoutVars>
          <dgm:chMax val="1"/>
          <dgm:chPref val="1"/>
        </dgm:presLayoutVars>
      </dgm:prSet>
      <dgm:spPr/>
    </dgm:pt>
  </dgm:ptLst>
  <dgm:cxnLst>
    <dgm:cxn modelId="{6E4B3C02-7AE8-4E64-B732-36763126D9F9}" srcId="{8DB425E4-C359-4ADA-A9FC-4851F362123B}" destId="{CAEB58A1-C72C-4355-9F0B-FD4F991906D9}" srcOrd="1" destOrd="0" parTransId="{F81C4D1B-E277-4F86-AD61-6CB0C26FB15F}" sibTransId="{7CCA636C-AC58-4F9D-B52B-0505CFB9A812}"/>
    <dgm:cxn modelId="{2C788005-D3F0-4C0F-AB9D-AF8E93339D15}" srcId="{8DB425E4-C359-4ADA-A9FC-4851F362123B}" destId="{E5070F9E-4B61-4750-9D07-425382FA31FE}" srcOrd="2" destOrd="0" parTransId="{341E14E0-4002-41B1-B4C8-27F0C0BD884E}" sibTransId="{CDB9EE62-C7E2-4AE3-BCD2-EC4F73B8F359}"/>
    <dgm:cxn modelId="{7011DD17-8F85-411B-BF24-10E225C812CA}" type="presOf" srcId="{E5070F9E-4B61-4750-9D07-425382FA31FE}" destId="{DCB130E7-E0D3-4E98-BFBC-659984A2F731}" srcOrd="0" destOrd="0" presId="urn:microsoft.com/office/officeart/2018/5/layout/IconLeafLabelList"/>
    <dgm:cxn modelId="{62CD4427-2178-4F3B-B2D0-3FB0A6C88397}" type="presOf" srcId="{51AE9ADD-F2F3-4FD6-9261-37FEF4E09D6F}" destId="{AC29F9F9-8D47-44E4-8A52-EC2F8F8409B0}" srcOrd="0" destOrd="0" presId="urn:microsoft.com/office/officeart/2018/5/layout/IconLeafLabelList"/>
    <dgm:cxn modelId="{EDCCD379-9F25-428D-9827-D14719C55782}" type="presOf" srcId="{8DB425E4-C359-4ADA-A9FC-4851F362123B}" destId="{BC962625-6583-49F0-9098-147310DF935C}" srcOrd="0" destOrd="0" presId="urn:microsoft.com/office/officeart/2018/5/layout/IconLeafLabelList"/>
    <dgm:cxn modelId="{E57B24F7-4004-4373-BD68-205561215FB5}" type="presOf" srcId="{CAEB58A1-C72C-4355-9F0B-FD4F991906D9}" destId="{8B3F2910-CF3E-4650-8D9E-828842136847}" srcOrd="0" destOrd="0" presId="urn:microsoft.com/office/officeart/2018/5/layout/IconLeafLabelList"/>
    <dgm:cxn modelId="{CCBF9DFC-4C6F-4A5C-A679-5CDF0D6FE530}" srcId="{8DB425E4-C359-4ADA-A9FC-4851F362123B}" destId="{51AE9ADD-F2F3-4FD6-9261-37FEF4E09D6F}" srcOrd="0" destOrd="0" parTransId="{9356D063-60C5-46C4-A1B4-B82AA642C106}" sibTransId="{09F061AD-85A4-4E61-99E5-B2A97C8FC5AB}"/>
    <dgm:cxn modelId="{8D32A589-62F5-46BF-B271-7D2BCAAB5E55}" type="presParOf" srcId="{BC962625-6583-49F0-9098-147310DF935C}" destId="{AA7775A8-4489-455E-B944-68C5DD97272E}" srcOrd="0" destOrd="0" presId="urn:microsoft.com/office/officeart/2018/5/layout/IconLeafLabelList"/>
    <dgm:cxn modelId="{AA5F9650-37B9-42A5-8DDC-93B57BE84D2C}" type="presParOf" srcId="{AA7775A8-4489-455E-B944-68C5DD97272E}" destId="{05E86AF1-4428-4021-BDFA-8603D39D1444}" srcOrd="0" destOrd="0" presId="urn:microsoft.com/office/officeart/2018/5/layout/IconLeafLabelList"/>
    <dgm:cxn modelId="{23C88C33-E1A3-453E-B5B5-EF3A6433F70D}" type="presParOf" srcId="{AA7775A8-4489-455E-B944-68C5DD97272E}" destId="{E3B47C35-0448-445E-AFC5-EF278AC80250}" srcOrd="1" destOrd="0" presId="urn:microsoft.com/office/officeart/2018/5/layout/IconLeafLabelList"/>
    <dgm:cxn modelId="{211C9B7E-1584-4291-BBBE-C4E6BB6DFB97}" type="presParOf" srcId="{AA7775A8-4489-455E-B944-68C5DD97272E}" destId="{A34E3CAF-9C71-46E0-80FC-B2CC63F338C8}" srcOrd="2" destOrd="0" presId="urn:microsoft.com/office/officeart/2018/5/layout/IconLeafLabelList"/>
    <dgm:cxn modelId="{5F9D4054-381A-452F-857A-5AB494BBD1B7}" type="presParOf" srcId="{AA7775A8-4489-455E-B944-68C5DD97272E}" destId="{AC29F9F9-8D47-44E4-8A52-EC2F8F8409B0}" srcOrd="3" destOrd="0" presId="urn:microsoft.com/office/officeart/2018/5/layout/IconLeafLabelList"/>
    <dgm:cxn modelId="{7EBE6FD3-1B4C-4A85-9889-3521ABBBD2B6}" type="presParOf" srcId="{BC962625-6583-49F0-9098-147310DF935C}" destId="{A9AC82DC-A8FF-4A69-9663-8888898E8709}" srcOrd="1" destOrd="0" presId="urn:microsoft.com/office/officeart/2018/5/layout/IconLeafLabelList"/>
    <dgm:cxn modelId="{90A7F7D9-A272-4127-B6B0-6A65093EEDF2}" type="presParOf" srcId="{BC962625-6583-49F0-9098-147310DF935C}" destId="{25904287-612A-4039-BA67-B3D3F58E8316}" srcOrd="2" destOrd="0" presId="urn:microsoft.com/office/officeart/2018/5/layout/IconLeafLabelList"/>
    <dgm:cxn modelId="{A39DCE6C-5008-48B8-8390-DB7BBAAB547A}" type="presParOf" srcId="{25904287-612A-4039-BA67-B3D3F58E8316}" destId="{320663A5-26EC-456A-A13F-B4580B28DF68}" srcOrd="0" destOrd="0" presId="urn:microsoft.com/office/officeart/2018/5/layout/IconLeafLabelList"/>
    <dgm:cxn modelId="{1FE72ACE-CECE-4456-97D3-5F9B85D525BF}" type="presParOf" srcId="{25904287-612A-4039-BA67-B3D3F58E8316}" destId="{56D83A3B-5C3B-4850-8642-5B0C3D8C2F54}" srcOrd="1" destOrd="0" presId="urn:microsoft.com/office/officeart/2018/5/layout/IconLeafLabelList"/>
    <dgm:cxn modelId="{B23EA94E-CFA9-405D-B87C-A2B6E6616B1A}" type="presParOf" srcId="{25904287-612A-4039-BA67-B3D3F58E8316}" destId="{5E73CBF8-04A4-4395-9A81-821470E9684A}" srcOrd="2" destOrd="0" presId="urn:microsoft.com/office/officeart/2018/5/layout/IconLeafLabelList"/>
    <dgm:cxn modelId="{F06F9761-FF39-4772-BE43-A6D2D807C8A9}" type="presParOf" srcId="{25904287-612A-4039-BA67-B3D3F58E8316}" destId="{8B3F2910-CF3E-4650-8D9E-828842136847}" srcOrd="3" destOrd="0" presId="urn:microsoft.com/office/officeart/2018/5/layout/IconLeafLabelList"/>
    <dgm:cxn modelId="{A4EEBAB4-2815-477D-9997-71C0ECAF78EE}" type="presParOf" srcId="{BC962625-6583-49F0-9098-147310DF935C}" destId="{4751AABC-3B34-4EF5-8086-A2E72F7DE950}" srcOrd="3" destOrd="0" presId="urn:microsoft.com/office/officeart/2018/5/layout/IconLeafLabelList"/>
    <dgm:cxn modelId="{B6744E9F-2D42-4DAC-AA90-E3D5528FCB1C}" type="presParOf" srcId="{BC962625-6583-49F0-9098-147310DF935C}" destId="{56D8FE4B-F28E-45BB-8F4E-1D15519D12EF}" srcOrd="4" destOrd="0" presId="urn:microsoft.com/office/officeart/2018/5/layout/IconLeafLabelList"/>
    <dgm:cxn modelId="{BDFD77DA-07C9-412A-9D30-90C10E2F7A38}" type="presParOf" srcId="{56D8FE4B-F28E-45BB-8F4E-1D15519D12EF}" destId="{F9085439-C512-47E4-9B40-EB178DE7D81C}" srcOrd="0" destOrd="0" presId="urn:microsoft.com/office/officeart/2018/5/layout/IconLeafLabelList"/>
    <dgm:cxn modelId="{D341F098-293F-4B6B-94FB-64F6F080C06D}" type="presParOf" srcId="{56D8FE4B-F28E-45BB-8F4E-1D15519D12EF}" destId="{9B26A3C9-91EE-4E0A-93DB-3E4B194E62C1}" srcOrd="1" destOrd="0" presId="urn:microsoft.com/office/officeart/2018/5/layout/IconLeafLabelList"/>
    <dgm:cxn modelId="{0A3AC37A-C981-44D5-AA89-A7CD417396C4}" type="presParOf" srcId="{56D8FE4B-F28E-45BB-8F4E-1D15519D12EF}" destId="{5730A890-3D32-4A33-98C1-DBB4FE1725CA}" srcOrd="2" destOrd="0" presId="urn:microsoft.com/office/officeart/2018/5/layout/IconLeafLabelList"/>
    <dgm:cxn modelId="{3D275F92-2C78-4546-985C-6EFA4FF8EA0F}" type="presParOf" srcId="{56D8FE4B-F28E-45BB-8F4E-1D15519D12EF}" destId="{DCB130E7-E0D3-4E98-BFBC-659984A2F73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B82B0-8A5E-4707-8E94-402E0BA2E3D2}" type="doc">
      <dgm:prSet loTypeId="urn:microsoft.com/office/officeart/2005/8/layout/process4" loCatId="process" qsTypeId="urn:microsoft.com/office/officeart/2005/8/quickstyle/simple2" qsCatId="simple" csTypeId="urn:microsoft.com/office/officeart/2005/8/colors/accent3_2" csCatId="accent3"/>
      <dgm:spPr/>
      <dgm:t>
        <a:bodyPr/>
        <a:lstStyle/>
        <a:p>
          <a:endParaRPr lang="en-US"/>
        </a:p>
      </dgm:t>
    </dgm:pt>
    <dgm:pt modelId="{C8496230-0446-42FC-B769-BE8658B305B9}">
      <dgm:prSet/>
      <dgm:spPr/>
      <dgm:t>
        <a:bodyPr/>
        <a:lstStyle/>
        <a:p>
          <a:r>
            <a:rPr lang="en-US"/>
            <a:t>operating systems experience a high degree of variability in dealing with the underlying hardware devices on the machine they must run on. </a:t>
          </a:r>
        </a:p>
      </dgm:t>
    </dgm:pt>
    <dgm:pt modelId="{F52EC785-0724-4BBE-B477-602D0E4B7721}" type="parTrans" cxnId="{E6D816F4-89A3-4252-95A4-54F75F0718F6}">
      <dgm:prSet/>
      <dgm:spPr/>
      <dgm:t>
        <a:bodyPr/>
        <a:lstStyle/>
        <a:p>
          <a:endParaRPr lang="en-US"/>
        </a:p>
      </dgm:t>
    </dgm:pt>
    <dgm:pt modelId="{CA671504-CE07-4386-A21F-A3278F31C64A}" type="sibTrans" cxnId="{E6D816F4-89A3-4252-95A4-54F75F0718F6}">
      <dgm:prSet/>
      <dgm:spPr/>
      <dgm:t>
        <a:bodyPr/>
        <a:lstStyle/>
        <a:p>
          <a:endParaRPr lang="en-US"/>
        </a:p>
      </dgm:t>
    </dgm:pt>
    <dgm:pt modelId="{C390D832-CB61-4376-AF13-BAB83412BE9A}">
      <dgm:prSet/>
      <dgm:spPr/>
      <dgm:t>
        <a:bodyPr/>
        <a:lstStyle/>
        <a:p>
          <a:r>
            <a:rPr lang="en-US"/>
            <a:t>How do you think this variability is handled?</a:t>
          </a:r>
        </a:p>
      </dgm:t>
    </dgm:pt>
    <dgm:pt modelId="{9729B145-A70E-4DA8-9D4B-A66083382B4C}" type="parTrans" cxnId="{55A55D7D-3772-49F6-9BF3-ED07B25B099B}">
      <dgm:prSet/>
      <dgm:spPr/>
      <dgm:t>
        <a:bodyPr/>
        <a:lstStyle/>
        <a:p>
          <a:endParaRPr lang="en-US"/>
        </a:p>
      </dgm:t>
    </dgm:pt>
    <dgm:pt modelId="{ECBF0DD8-5695-401C-8189-8A4B8DDCCBF2}" type="sibTrans" cxnId="{55A55D7D-3772-49F6-9BF3-ED07B25B099B}">
      <dgm:prSet/>
      <dgm:spPr/>
      <dgm:t>
        <a:bodyPr/>
        <a:lstStyle/>
        <a:p>
          <a:endParaRPr lang="en-US"/>
        </a:p>
      </dgm:t>
    </dgm:pt>
    <dgm:pt modelId="{E494FE35-98AE-470B-807A-A78AA55F969C}" type="pres">
      <dgm:prSet presAssocID="{972B82B0-8A5E-4707-8E94-402E0BA2E3D2}" presName="Name0" presStyleCnt="0">
        <dgm:presLayoutVars>
          <dgm:dir/>
          <dgm:animLvl val="lvl"/>
          <dgm:resizeHandles val="exact"/>
        </dgm:presLayoutVars>
      </dgm:prSet>
      <dgm:spPr/>
    </dgm:pt>
    <dgm:pt modelId="{8896FA33-BEA8-4951-AB55-8C9AFED3D0D3}" type="pres">
      <dgm:prSet presAssocID="{C390D832-CB61-4376-AF13-BAB83412BE9A}" presName="boxAndChildren" presStyleCnt="0"/>
      <dgm:spPr/>
    </dgm:pt>
    <dgm:pt modelId="{D1151EBD-77EE-40FF-878E-EDE83438FD5F}" type="pres">
      <dgm:prSet presAssocID="{C390D832-CB61-4376-AF13-BAB83412BE9A}" presName="parentTextBox" presStyleLbl="node1" presStyleIdx="0" presStyleCnt="2"/>
      <dgm:spPr/>
    </dgm:pt>
    <dgm:pt modelId="{C85958FB-F31C-45A5-9963-B7748CA0FE1F}" type="pres">
      <dgm:prSet presAssocID="{CA671504-CE07-4386-A21F-A3278F31C64A}" presName="sp" presStyleCnt="0"/>
      <dgm:spPr/>
    </dgm:pt>
    <dgm:pt modelId="{A4B270EA-668C-4600-9D23-F5AFACABC50A}" type="pres">
      <dgm:prSet presAssocID="{C8496230-0446-42FC-B769-BE8658B305B9}" presName="arrowAndChildren" presStyleCnt="0"/>
      <dgm:spPr/>
    </dgm:pt>
    <dgm:pt modelId="{53988F70-2A88-434A-A9C1-918D76D51CBD}" type="pres">
      <dgm:prSet presAssocID="{C8496230-0446-42FC-B769-BE8658B305B9}" presName="parentTextArrow" presStyleLbl="node1" presStyleIdx="1" presStyleCnt="2"/>
      <dgm:spPr/>
    </dgm:pt>
  </dgm:ptLst>
  <dgm:cxnLst>
    <dgm:cxn modelId="{5E30A60E-FC9E-4705-AAC9-1283240D6960}" type="presOf" srcId="{C8496230-0446-42FC-B769-BE8658B305B9}" destId="{53988F70-2A88-434A-A9C1-918D76D51CBD}" srcOrd="0" destOrd="0" presId="urn:microsoft.com/office/officeart/2005/8/layout/process4"/>
    <dgm:cxn modelId="{55A55D7D-3772-49F6-9BF3-ED07B25B099B}" srcId="{972B82B0-8A5E-4707-8E94-402E0BA2E3D2}" destId="{C390D832-CB61-4376-AF13-BAB83412BE9A}" srcOrd="1" destOrd="0" parTransId="{9729B145-A70E-4DA8-9D4B-A66083382B4C}" sibTransId="{ECBF0DD8-5695-401C-8189-8A4B8DDCCBF2}"/>
    <dgm:cxn modelId="{5B792EBC-5590-4EAB-B437-67905235768F}" type="presOf" srcId="{972B82B0-8A5E-4707-8E94-402E0BA2E3D2}" destId="{E494FE35-98AE-470B-807A-A78AA55F969C}" srcOrd="0" destOrd="0" presId="urn:microsoft.com/office/officeart/2005/8/layout/process4"/>
    <dgm:cxn modelId="{5C2620C2-077B-491F-8F97-D178E0CB5FD2}" type="presOf" srcId="{C390D832-CB61-4376-AF13-BAB83412BE9A}" destId="{D1151EBD-77EE-40FF-878E-EDE83438FD5F}" srcOrd="0" destOrd="0" presId="urn:microsoft.com/office/officeart/2005/8/layout/process4"/>
    <dgm:cxn modelId="{E6D816F4-89A3-4252-95A4-54F75F0718F6}" srcId="{972B82B0-8A5E-4707-8E94-402E0BA2E3D2}" destId="{C8496230-0446-42FC-B769-BE8658B305B9}" srcOrd="0" destOrd="0" parTransId="{F52EC785-0724-4BBE-B477-602D0E4B7721}" sibTransId="{CA671504-CE07-4386-A21F-A3278F31C64A}"/>
    <dgm:cxn modelId="{2ED1AA0C-85C5-4BB0-8A0E-9B1F56E818F8}" type="presParOf" srcId="{E494FE35-98AE-470B-807A-A78AA55F969C}" destId="{8896FA33-BEA8-4951-AB55-8C9AFED3D0D3}" srcOrd="0" destOrd="0" presId="urn:microsoft.com/office/officeart/2005/8/layout/process4"/>
    <dgm:cxn modelId="{6CCBC483-8968-421F-AB82-C22137E9AA05}" type="presParOf" srcId="{8896FA33-BEA8-4951-AB55-8C9AFED3D0D3}" destId="{D1151EBD-77EE-40FF-878E-EDE83438FD5F}" srcOrd="0" destOrd="0" presId="urn:microsoft.com/office/officeart/2005/8/layout/process4"/>
    <dgm:cxn modelId="{AACC933A-750E-4FD6-B5D2-605B645B4E30}" type="presParOf" srcId="{E494FE35-98AE-470B-807A-A78AA55F969C}" destId="{C85958FB-F31C-45A5-9963-B7748CA0FE1F}" srcOrd="1" destOrd="0" presId="urn:microsoft.com/office/officeart/2005/8/layout/process4"/>
    <dgm:cxn modelId="{FBF46381-3624-4C1C-AE67-866E2F42F634}" type="presParOf" srcId="{E494FE35-98AE-470B-807A-A78AA55F969C}" destId="{A4B270EA-668C-4600-9D23-F5AFACABC50A}" srcOrd="2" destOrd="0" presId="urn:microsoft.com/office/officeart/2005/8/layout/process4"/>
    <dgm:cxn modelId="{C218FB28-EA5D-429B-BE48-218B5951E87C}" type="presParOf" srcId="{A4B270EA-668C-4600-9D23-F5AFACABC50A}" destId="{53988F70-2A88-434A-A9C1-918D76D51CB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EF932-5AC7-46A8-8FB0-207B8951EA8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548681E-23DD-46F8-9187-11A4AE0AD2FA}">
      <dgm:prSet/>
      <dgm:spPr/>
      <dgm:t>
        <a:bodyPr/>
        <a:lstStyle/>
        <a:p>
          <a:r>
            <a:rPr lang="en-US"/>
            <a:t>In this scenario, the disk driver directly interfaces with a physical disk thereby abstracting away from the file manager the details of the protocol to follow when communicating with the physical disk.</a:t>
          </a:r>
        </a:p>
      </dgm:t>
    </dgm:pt>
    <dgm:pt modelId="{B1B21953-D58F-4B8B-8C06-0FBE5F12AA8C}" type="parTrans" cxnId="{D991A382-59CC-4CEB-A44C-FBAD8811E44C}">
      <dgm:prSet/>
      <dgm:spPr/>
      <dgm:t>
        <a:bodyPr/>
        <a:lstStyle/>
        <a:p>
          <a:endParaRPr lang="en-US"/>
        </a:p>
      </dgm:t>
    </dgm:pt>
    <dgm:pt modelId="{98A58144-1BEA-4A72-A0B4-7FE27F572842}" type="sibTrans" cxnId="{D991A382-59CC-4CEB-A44C-FBAD8811E44C}">
      <dgm:prSet/>
      <dgm:spPr/>
      <dgm:t>
        <a:bodyPr/>
        <a:lstStyle/>
        <a:p>
          <a:endParaRPr lang="en-US"/>
        </a:p>
      </dgm:t>
    </dgm:pt>
    <dgm:pt modelId="{4C47F706-7011-4969-B515-DB77FB4C55D3}">
      <dgm:prSet/>
      <dgm:spPr/>
      <dgm:t>
        <a:bodyPr/>
        <a:lstStyle/>
        <a:p>
          <a:r>
            <a:rPr lang="en-US"/>
            <a:t>The file manager uses appropriate disk driver to communicate with a physical disk thereby abstracting away from the operating system the details of how requests are routed to and responses received from (possibly) multitude of disk drives. </a:t>
          </a:r>
        </a:p>
      </dgm:t>
    </dgm:pt>
    <dgm:pt modelId="{77EC08BD-517B-4590-B365-3502E07BB2C6}" type="parTrans" cxnId="{7D135037-E068-4826-AD58-05E9642EEBE9}">
      <dgm:prSet/>
      <dgm:spPr/>
      <dgm:t>
        <a:bodyPr/>
        <a:lstStyle/>
        <a:p>
          <a:endParaRPr lang="en-US"/>
        </a:p>
      </dgm:t>
    </dgm:pt>
    <dgm:pt modelId="{9DBCC7C6-D79F-4E6C-809C-327DA3472DD8}" type="sibTrans" cxnId="{7D135037-E068-4826-AD58-05E9642EEBE9}">
      <dgm:prSet/>
      <dgm:spPr/>
      <dgm:t>
        <a:bodyPr/>
        <a:lstStyle/>
        <a:p>
          <a:endParaRPr lang="en-US"/>
        </a:p>
      </dgm:t>
    </dgm:pt>
    <dgm:pt modelId="{EA04C48F-E55F-41D5-99D8-A38AE387AA7B}">
      <dgm:prSet/>
      <dgm:spPr/>
      <dgm:t>
        <a:bodyPr/>
        <a:lstStyle/>
        <a:p>
          <a:r>
            <a:rPr lang="en-US"/>
            <a:t>In so far as the operating system is concerned, there is a single (virtual) disk. The operating system abstracts away from the client how the underlying hardware disks are being managed.</a:t>
          </a:r>
        </a:p>
      </dgm:t>
    </dgm:pt>
    <dgm:pt modelId="{1C76CD3D-590C-4B41-B821-CC166E770AAD}" type="parTrans" cxnId="{2F71A5AB-05FA-46E0-A391-E9595F3E7966}">
      <dgm:prSet/>
      <dgm:spPr/>
      <dgm:t>
        <a:bodyPr/>
        <a:lstStyle/>
        <a:p>
          <a:endParaRPr lang="en-US"/>
        </a:p>
      </dgm:t>
    </dgm:pt>
    <dgm:pt modelId="{C7D5F8A6-442B-4227-A0CB-96653F84E391}" type="sibTrans" cxnId="{2F71A5AB-05FA-46E0-A391-E9595F3E7966}">
      <dgm:prSet/>
      <dgm:spPr/>
      <dgm:t>
        <a:bodyPr/>
        <a:lstStyle/>
        <a:p>
          <a:endParaRPr lang="en-US"/>
        </a:p>
      </dgm:t>
    </dgm:pt>
    <dgm:pt modelId="{39A93741-900B-4F21-825C-FBD788AA336A}" type="pres">
      <dgm:prSet presAssocID="{634EF932-5AC7-46A8-8FB0-207B8951EA8B}" presName="root" presStyleCnt="0">
        <dgm:presLayoutVars>
          <dgm:dir/>
          <dgm:resizeHandles val="exact"/>
        </dgm:presLayoutVars>
      </dgm:prSet>
      <dgm:spPr/>
    </dgm:pt>
    <dgm:pt modelId="{6A248BCB-1734-404B-AC0C-72688E22CEDD}" type="pres">
      <dgm:prSet presAssocID="{2548681E-23DD-46F8-9187-11A4AE0AD2FA}" presName="compNode" presStyleCnt="0"/>
      <dgm:spPr/>
    </dgm:pt>
    <dgm:pt modelId="{25A88854-43EE-4B4D-83DB-6DF3F5C93F2B}" type="pres">
      <dgm:prSet presAssocID="{2548681E-23DD-46F8-9187-11A4AE0AD2FA}" presName="bgRect" presStyleLbl="bgShp" presStyleIdx="0" presStyleCnt="3"/>
      <dgm:spPr/>
    </dgm:pt>
    <dgm:pt modelId="{0F934490-C5DF-4227-8080-B6BE4C757F73}" type="pres">
      <dgm:prSet presAssocID="{2548681E-23DD-46F8-9187-11A4AE0AD2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8BD620C-98D7-439C-9C57-94F61B5239A5}" type="pres">
      <dgm:prSet presAssocID="{2548681E-23DD-46F8-9187-11A4AE0AD2FA}" presName="spaceRect" presStyleCnt="0"/>
      <dgm:spPr/>
    </dgm:pt>
    <dgm:pt modelId="{5850B453-27AA-4164-A84F-28C45086D111}" type="pres">
      <dgm:prSet presAssocID="{2548681E-23DD-46F8-9187-11A4AE0AD2FA}" presName="parTx" presStyleLbl="revTx" presStyleIdx="0" presStyleCnt="3">
        <dgm:presLayoutVars>
          <dgm:chMax val="0"/>
          <dgm:chPref val="0"/>
        </dgm:presLayoutVars>
      </dgm:prSet>
      <dgm:spPr/>
    </dgm:pt>
    <dgm:pt modelId="{E767C8C0-2597-4B0C-97A4-DC867A9B1152}" type="pres">
      <dgm:prSet presAssocID="{98A58144-1BEA-4A72-A0B4-7FE27F572842}" presName="sibTrans" presStyleCnt="0"/>
      <dgm:spPr/>
    </dgm:pt>
    <dgm:pt modelId="{19316C12-A16B-4A8B-93AB-87FF3B0A5494}" type="pres">
      <dgm:prSet presAssocID="{4C47F706-7011-4969-B515-DB77FB4C55D3}" presName="compNode" presStyleCnt="0"/>
      <dgm:spPr/>
    </dgm:pt>
    <dgm:pt modelId="{8777048B-D502-4085-98DC-F15B9658642B}" type="pres">
      <dgm:prSet presAssocID="{4C47F706-7011-4969-B515-DB77FB4C55D3}" presName="bgRect" presStyleLbl="bgShp" presStyleIdx="1" presStyleCnt="3"/>
      <dgm:spPr/>
    </dgm:pt>
    <dgm:pt modelId="{C72670D5-05FA-4096-8ED3-CF581D1A03A9}" type="pres">
      <dgm:prSet presAssocID="{4C47F706-7011-4969-B515-DB77FB4C55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368AA614-9312-4BAD-8DBB-286DB6F683BA}" type="pres">
      <dgm:prSet presAssocID="{4C47F706-7011-4969-B515-DB77FB4C55D3}" presName="spaceRect" presStyleCnt="0"/>
      <dgm:spPr/>
    </dgm:pt>
    <dgm:pt modelId="{3D3157A3-924C-401B-B2A1-96FE629CCF9C}" type="pres">
      <dgm:prSet presAssocID="{4C47F706-7011-4969-B515-DB77FB4C55D3}" presName="parTx" presStyleLbl="revTx" presStyleIdx="1" presStyleCnt="3">
        <dgm:presLayoutVars>
          <dgm:chMax val="0"/>
          <dgm:chPref val="0"/>
        </dgm:presLayoutVars>
      </dgm:prSet>
      <dgm:spPr/>
    </dgm:pt>
    <dgm:pt modelId="{9862B14D-3632-44A3-B4D4-51BC17B635AF}" type="pres">
      <dgm:prSet presAssocID="{9DBCC7C6-D79F-4E6C-809C-327DA3472DD8}" presName="sibTrans" presStyleCnt="0"/>
      <dgm:spPr/>
    </dgm:pt>
    <dgm:pt modelId="{EAA73FB8-3F69-4592-8DD2-F985B11CD127}" type="pres">
      <dgm:prSet presAssocID="{EA04C48F-E55F-41D5-99D8-A38AE387AA7B}" presName="compNode" presStyleCnt="0"/>
      <dgm:spPr/>
    </dgm:pt>
    <dgm:pt modelId="{A6758EE6-573F-4DFA-9C93-5DE6B84F92B2}" type="pres">
      <dgm:prSet presAssocID="{EA04C48F-E55F-41D5-99D8-A38AE387AA7B}" presName="bgRect" presStyleLbl="bgShp" presStyleIdx="2" presStyleCnt="3"/>
      <dgm:spPr/>
    </dgm:pt>
    <dgm:pt modelId="{471B16B8-488C-4441-A751-102736C21D24}" type="pres">
      <dgm:prSet presAssocID="{EA04C48F-E55F-41D5-99D8-A38AE387AA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06CCD615-8B84-4FB0-AF0E-840B400D04DA}" type="pres">
      <dgm:prSet presAssocID="{EA04C48F-E55F-41D5-99D8-A38AE387AA7B}" presName="spaceRect" presStyleCnt="0"/>
      <dgm:spPr/>
    </dgm:pt>
    <dgm:pt modelId="{F93A284C-0461-46AB-953E-FD90D07E1C85}" type="pres">
      <dgm:prSet presAssocID="{EA04C48F-E55F-41D5-99D8-A38AE387AA7B}" presName="parTx" presStyleLbl="revTx" presStyleIdx="2" presStyleCnt="3">
        <dgm:presLayoutVars>
          <dgm:chMax val="0"/>
          <dgm:chPref val="0"/>
        </dgm:presLayoutVars>
      </dgm:prSet>
      <dgm:spPr/>
    </dgm:pt>
  </dgm:ptLst>
  <dgm:cxnLst>
    <dgm:cxn modelId="{37C44032-AF18-4F6B-B024-AA12AB2ADFEA}" type="presOf" srcId="{634EF932-5AC7-46A8-8FB0-207B8951EA8B}" destId="{39A93741-900B-4F21-825C-FBD788AA336A}" srcOrd="0" destOrd="0" presId="urn:microsoft.com/office/officeart/2018/2/layout/IconVerticalSolidList"/>
    <dgm:cxn modelId="{7D135037-E068-4826-AD58-05E9642EEBE9}" srcId="{634EF932-5AC7-46A8-8FB0-207B8951EA8B}" destId="{4C47F706-7011-4969-B515-DB77FB4C55D3}" srcOrd="1" destOrd="0" parTransId="{77EC08BD-517B-4590-B365-3502E07BB2C6}" sibTransId="{9DBCC7C6-D79F-4E6C-809C-327DA3472DD8}"/>
    <dgm:cxn modelId="{987A6540-AF9C-478D-A395-735DC9328ED2}" type="presOf" srcId="{4C47F706-7011-4969-B515-DB77FB4C55D3}" destId="{3D3157A3-924C-401B-B2A1-96FE629CCF9C}" srcOrd="0" destOrd="0" presId="urn:microsoft.com/office/officeart/2018/2/layout/IconVerticalSolidList"/>
    <dgm:cxn modelId="{27A6A150-8D5A-4E87-AAF5-2710B662E15D}" type="presOf" srcId="{EA04C48F-E55F-41D5-99D8-A38AE387AA7B}" destId="{F93A284C-0461-46AB-953E-FD90D07E1C85}" srcOrd="0" destOrd="0" presId="urn:microsoft.com/office/officeart/2018/2/layout/IconVerticalSolidList"/>
    <dgm:cxn modelId="{D991A382-59CC-4CEB-A44C-FBAD8811E44C}" srcId="{634EF932-5AC7-46A8-8FB0-207B8951EA8B}" destId="{2548681E-23DD-46F8-9187-11A4AE0AD2FA}" srcOrd="0" destOrd="0" parTransId="{B1B21953-D58F-4B8B-8C06-0FBE5F12AA8C}" sibTransId="{98A58144-1BEA-4A72-A0B4-7FE27F572842}"/>
    <dgm:cxn modelId="{2F71A5AB-05FA-46E0-A391-E9595F3E7966}" srcId="{634EF932-5AC7-46A8-8FB0-207B8951EA8B}" destId="{EA04C48F-E55F-41D5-99D8-A38AE387AA7B}" srcOrd="2" destOrd="0" parTransId="{1C76CD3D-590C-4B41-B821-CC166E770AAD}" sibTransId="{C7D5F8A6-442B-4227-A0CB-96653F84E391}"/>
    <dgm:cxn modelId="{C6E375BF-A6A9-4F07-A3EF-D7CF1E44759D}" type="presOf" srcId="{2548681E-23DD-46F8-9187-11A4AE0AD2FA}" destId="{5850B453-27AA-4164-A84F-28C45086D111}" srcOrd="0" destOrd="0" presId="urn:microsoft.com/office/officeart/2018/2/layout/IconVerticalSolidList"/>
    <dgm:cxn modelId="{5977DB89-F61A-4A46-8D60-0E53FA5B2F47}" type="presParOf" srcId="{39A93741-900B-4F21-825C-FBD788AA336A}" destId="{6A248BCB-1734-404B-AC0C-72688E22CEDD}" srcOrd="0" destOrd="0" presId="urn:microsoft.com/office/officeart/2018/2/layout/IconVerticalSolidList"/>
    <dgm:cxn modelId="{6120E06C-75AC-42AE-BD43-B5814731FDF5}" type="presParOf" srcId="{6A248BCB-1734-404B-AC0C-72688E22CEDD}" destId="{25A88854-43EE-4B4D-83DB-6DF3F5C93F2B}" srcOrd="0" destOrd="0" presId="urn:microsoft.com/office/officeart/2018/2/layout/IconVerticalSolidList"/>
    <dgm:cxn modelId="{FC235A3F-C581-4DFA-95D9-8F3A26EAFEF2}" type="presParOf" srcId="{6A248BCB-1734-404B-AC0C-72688E22CEDD}" destId="{0F934490-C5DF-4227-8080-B6BE4C757F73}" srcOrd="1" destOrd="0" presId="urn:microsoft.com/office/officeart/2018/2/layout/IconVerticalSolidList"/>
    <dgm:cxn modelId="{A3C91763-7D97-41F3-8F55-9308DBBD5260}" type="presParOf" srcId="{6A248BCB-1734-404B-AC0C-72688E22CEDD}" destId="{B8BD620C-98D7-439C-9C57-94F61B5239A5}" srcOrd="2" destOrd="0" presId="urn:microsoft.com/office/officeart/2018/2/layout/IconVerticalSolidList"/>
    <dgm:cxn modelId="{2033FE39-3473-45FF-9F9E-179F3989499B}" type="presParOf" srcId="{6A248BCB-1734-404B-AC0C-72688E22CEDD}" destId="{5850B453-27AA-4164-A84F-28C45086D111}" srcOrd="3" destOrd="0" presId="urn:microsoft.com/office/officeart/2018/2/layout/IconVerticalSolidList"/>
    <dgm:cxn modelId="{ADAF4141-757C-4DC6-9E6C-9B1CD5DB13CE}" type="presParOf" srcId="{39A93741-900B-4F21-825C-FBD788AA336A}" destId="{E767C8C0-2597-4B0C-97A4-DC867A9B1152}" srcOrd="1" destOrd="0" presId="urn:microsoft.com/office/officeart/2018/2/layout/IconVerticalSolidList"/>
    <dgm:cxn modelId="{E888BA81-29A9-4AA3-B1E1-733DE3EBD8F7}" type="presParOf" srcId="{39A93741-900B-4F21-825C-FBD788AA336A}" destId="{19316C12-A16B-4A8B-93AB-87FF3B0A5494}" srcOrd="2" destOrd="0" presId="urn:microsoft.com/office/officeart/2018/2/layout/IconVerticalSolidList"/>
    <dgm:cxn modelId="{FF4D7678-5C8E-4E91-86F7-AADE7BF8DC3B}" type="presParOf" srcId="{19316C12-A16B-4A8B-93AB-87FF3B0A5494}" destId="{8777048B-D502-4085-98DC-F15B9658642B}" srcOrd="0" destOrd="0" presId="urn:microsoft.com/office/officeart/2018/2/layout/IconVerticalSolidList"/>
    <dgm:cxn modelId="{6A930CD5-4931-4C7B-9999-27389FAC3747}" type="presParOf" srcId="{19316C12-A16B-4A8B-93AB-87FF3B0A5494}" destId="{C72670D5-05FA-4096-8ED3-CF581D1A03A9}" srcOrd="1" destOrd="0" presId="urn:microsoft.com/office/officeart/2018/2/layout/IconVerticalSolidList"/>
    <dgm:cxn modelId="{A5107DBD-FACA-41B3-B856-44A2066F89F0}" type="presParOf" srcId="{19316C12-A16B-4A8B-93AB-87FF3B0A5494}" destId="{368AA614-9312-4BAD-8DBB-286DB6F683BA}" srcOrd="2" destOrd="0" presId="urn:microsoft.com/office/officeart/2018/2/layout/IconVerticalSolidList"/>
    <dgm:cxn modelId="{A390EB31-83AC-4F65-A2A7-1F8C03053561}" type="presParOf" srcId="{19316C12-A16B-4A8B-93AB-87FF3B0A5494}" destId="{3D3157A3-924C-401B-B2A1-96FE629CCF9C}" srcOrd="3" destOrd="0" presId="urn:microsoft.com/office/officeart/2018/2/layout/IconVerticalSolidList"/>
    <dgm:cxn modelId="{E732F488-9DD8-4C26-A34E-DA218E615373}" type="presParOf" srcId="{39A93741-900B-4F21-825C-FBD788AA336A}" destId="{9862B14D-3632-44A3-B4D4-51BC17B635AF}" srcOrd="3" destOrd="0" presId="urn:microsoft.com/office/officeart/2018/2/layout/IconVerticalSolidList"/>
    <dgm:cxn modelId="{FD724870-F715-4CE6-82B6-7DF39B41FE5E}" type="presParOf" srcId="{39A93741-900B-4F21-825C-FBD788AA336A}" destId="{EAA73FB8-3F69-4592-8DD2-F985B11CD127}" srcOrd="4" destOrd="0" presId="urn:microsoft.com/office/officeart/2018/2/layout/IconVerticalSolidList"/>
    <dgm:cxn modelId="{93EA1FC8-B2B1-4359-9841-82E76150B307}" type="presParOf" srcId="{EAA73FB8-3F69-4592-8DD2-F985B11CD127}" destId="{A6758EE6-573F-4DFA-9C93-5DE6B84F92B2}" srcOrd="0" destOrd="0" presId="urn:microsoft.com/office/officeart/2018/2/layout/IconVerticalSolidList"/>
    <dgm:cxn modelId="{05E3BCE9-877B-46B4-A05D-936BA1D51A6A}" type="presParOf" srcId="{EAA73FB8-3F69-4592-8DD2-F985B11CD127}" destId="{471B16B8-488C-4441-A751-102736C21D24}" srcOrd="1" destOrd="0" presId="urn:microsoft.com/office/officeart/2018/2/layout/IconVerticalSolidList"/>
    <dgm:cxn modelId="{152ADE6A-2599-4ACD-93F1-9E6E5D2666DA}" type="presParOf" srcId="{EAA73FB8-3F69-4592-8DD2-F985B11CD127}" destId="{06CCD615-8B84-4FB0-AF0E-840B400D04DA}" srcOrd="2" destOrd="0" presId="urn:microsoft.com/office/officeart/2018/2/layout/IconVerticalSolidList"/>
    <dgm:cxn modelId="{0A9ACB62-E283-41CB-BDD6-896A04BA784D}" type="presParOf" srcId="{EAA73FB8-3F69-4592-8DD2-F985B11CD127}" destId="{F93A284C-0461-46AB-953E-FD90D07E1C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9392E3-046D-4D0C-AB36-C67167617E2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CB85F14-CE19-4102-A403-54FE85A10722}">
      <dgm:prSet/>
      <dgm:spPr/>
      <dgm:t>
        <a:bodyPr/>
        <a:lstStyle/>
        <a:p>
          <a:r>
            <a:rPr lang="en-US" dirty="0"/>
            <a:t>This example demonstrates that there can be a recurring </a:t>
          </a:r>
          <a:r>
            <a:rPr lang="en-US" i="1" dirty="0"/>
            <a:t>problem</a:t>
          </a:r>
          <a:r>
            <a:rPr lang="en-US" dirty="0"/>
            <a:t> that arises in a given </a:t>
          </a:r>
          <a:r>
            <a:rPr lang="en-US" i="1" dirty="0"/>
            <a:t>context</a:t>
          </a:r>
          <a:r>
            <a:rPr lang="en-US" dirty="0"/>
            <a:t> that can be resolved using a well-proven </a:t>
          </a:r>
          <a:r>
            <a:rPr lang="en-US" i="1" dirty="0"/>
            <a:t>solution</a:t>
          </a:r>
          <a:r>
            <a:rPr lang="en-US" dirty="0"/>
            <a:t> to the problem. </a:t>
          </a:r>
        </a:p>
      </dgm:t>
    </dgm:pt>
    <dgm:pt modelId="{2523178A-AB06-4D02-B488-6912DFB1EF44}" type="parTrans" cxnId="{A07D518F-F130-44BD-8D9B-2894246DD826}">
      <dgm:prSet/>
      <dgm:spPr/>
      <dgm:t>
        <a:bodyPr/>
        <a:lstStyle/>
        <a:p>
          <a:endParaRPr lang="en-US"/>
        </a:p>
      </dgm:t>
    </dgm:pt>
    <dgm:pt modelId="{44DEA2C8-68C4-4785-98B7-9954CE2E9973}" type="sibTrans" cxnId="{A07D518F-F130-44BD-8D9B-2894246DD826}">
      <dgm:prSet/>
      <dgm:spPr/>
      <dgm:t>
        <a:bodyPr/>
        <a:lstStyle/>
        <a:p>
          <a:endParaRPr lang="en-US"/>
        </a:p>
      </dgm:t>
    </dgm:pt>
    <dgm:pt modelId="{D9ED99D2-70C0-492C-938C-F1DE2D299C95}">
      <dgm:prSet/>
      <dgm:spPr/>
      <dgm:t>
        <a:bodyPr/>
        <a:lstStyle/>
        <a:p>
          <a:r>
            <a:rPr lang="en-US"/>
            <a:t>In the example presented, the problem in the operating systems domain also reoccurs in the building automation domain and is, therefore, resolved using a well-proven hierarchical layering structure or Layers Pattern.</a:t>
          </a:r>
        </a:p>
      </dgm:t>
    </dgm:pt>
    <dgm:pt modelId="{B01ED1F1-E1A6-45FB-A417-2F8C1342F0BC}" type="parTrans" cxnId="{BB685E13-9FC5-4949-A2CD-93269FE80207}">
      <dgm:prSet/>
      <dgm:spPr/>
      <dgm:t>
        <a:bodyPr/>
        <a:lstStyle/>
        <a:p>
          <a:endParaRPr lang="en-US"/>
        </a:p>
      </dgm:t>
    </dgm:pt>
    <dgm:pt modelId="{C977A832-8561-45C1-93B9-5074AB7C685F}" type="sibTrans" cxnId="{BB685E13-9FC5-4949-A2CD-93269FE80207}">
      <dgm:prSet/>
      <dgm:spPr/>
      <dgm:t>
        <a:bodyPr/>
        <a:lstStyle/>
        <a:p>
          <a:endParaRPr lang="en-US"/>
        </a:p>
      </dgm:t>
    </dgm:pt>
    <dgm:pt modelId="{993647E6-1A31-444B-85AB-612BBA8B4B2A}">
      <dgm:prSet/>
      <dgm:spPr/>
      <dgm:t>
        <a:bodyPr/>
        <a:lstStyle/>
        <a:p>
          <a:r>
            <a:rPr lang="en-US" dirty="0"/>
            <a:t>A pattern describes a particular recurring design </a:t>
          </a:r>
          <a:r>
            <a:rPr lang="en-US" i="1" dirty="0"/>
            <a:t>problem</a:t>
          </a:r>
          <a:r>
            <a:rPr lang="en-US" dirty="0"/>
            <a:t> that arises in specific design </a:t>
          </a:r>
          <a:r>
            <a:rPr lang="en-US" i="1" dirty="0"/>
            <a:t>contexts</a:t>
          </a:r>
          <a:r>
            <a:rPr lang="en-US" dirty="0"/>
            <a:t>, and presents a well-proven </a:t>
          </a:r>
          <a:r>
            <a:rPr lang="en-US" i="1" dirty="0"/>
            <a:t>solution</a:t>
          </a:r>
          <a:r>
            <a:rPr lang="en-US" dirty="0"/>
            <a:t> for the problem. The structures designed by architects of software systems are often based on one or more patterns.</a:t>
          </a:r>
        </a:p>
      </dgm:t>
    </dgm:pt>
    <dgm:pt modelId="{489B552D-3D42-45C5-883C-73FFC16D769D}" type="parTrans" cxnId="{1D3B875E-AA17-4DEC-A0F1-A61D8732D00B}">
      <dgm:prSet/>
      <dgm:spPr/>
      <dgm:t>
        <a:bodyPr/>
        <a:lstStyle/>
        <a:p>
          <a:endParaRPr lang="en-US"/>
        </a:p>
      </dgm:t>
    </dgm:pt>
    <dgm:pt modelId="{CDBDDC79-7F34-4D3E-B7FA-936A925D6070}" type="sibTrans" cxnId="{1D3B875E-AA17-4DEC-A0F1-A61D8732D00B}">
      <dgm:prSet/>
      <dgm:spPr/>
      <dgm:t>
        <a:bodyPr/>
        <a:lstStyle/>
        <a:p>
          <a:endParaRPr lang="en-US"/>
        </a:p>
      </dgm:t>
    </dgm:pt>
    <dgm:pt modelId="{5B6FB505-A83C-4ACB-BC23-E462EE125A29}" type="pres">
      <dgm:prSet presAssocID="{879392E3-046D-4D0C-AB36-C67167617E25}" presName="root" presStyleCnt="0">
        <dgm:presLayoutVars>
          <dgm:dir/>
          <dgm:resizeHandles val="exact"/>
        </dgm:presLayoutVars>
      </dgm:prSet>
      <dgm:spPr/>
    </dgm:pt>
    <dgm:pt modelId="{9008CB86-652D-445E-81B3-053A68BE9A65}" type="pres">
      <dgm:prSet presAssocID="{7CB85F14-CE19-4102-A403-54FE85A10722}" presName="compNode" presStyleCnt="0"/>
      <dgm:spPr/>
    </dgm:pt>
    <dgm:pt modelId="{2FE49AA4-D874-444C-B6F3-4A3A970C90BB}" type="pres">
      <dgm:prSet presAssocID="{7CB85F14-CE19-4102-A403-54FE85A10722}" presName="bgRect" presStyleLbl="bgShp" presStyleIdx="0" presStyleCnt="3"/>
      <dgm:spPr/>
    </dgm:pt>
    <dgm:pt modelId="{10638CE7-4AE7-404A-A363-3755EA335BD9}" type="pres">
      <dgm:prSet presAssocID="{7CB85F14-CE19-4102-A403-54FE85A107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B9E57010-C3A3-4E1E-B2E5-80FEDD5CD6A8}" type="pres">
      <dgm:prSet presAssocID="{7CB85F14-CE19-4102-A403-54FE85A10722}" presName="spaceRect" presStyleCnt="0"/>
      <dgm:spPr/>
    </dgm:pt>
    <dgm:pt modelId="{51BE9EFD-148C-4BF3-871F-D395FB2285A7}" type="pres">
      <dgm:prSet presAssocID="{7CB85F14-CE19-4102-A403-54FE85A10722}" presName="parTx" presStyleLbl="revTx" presStyleIdx="0" presStyleCnt="3">
        <dgm:presLayoutVars>
          <dgm:chMax val="0"/>
          <dgm:chPref val="0"/>
        </dgm:presLayoutVars>
      </dgm:prSet>
      <dgm:spPr/>
    </dgm:pt>
    <dgm:pt modelId="{C2774231-29AC-46E1-B44E-5A0BD613C373}" type="pres">
      <dgm:prSet presAssocID="{44DEA2C8-68C4-4785-98B7-9954CE2E9973}" presName="sibTrans" presStyleCnt="0"/>
      <dgm:spPr/>
    </dgm:pt>
    <dgm:pt modelId="{835BAE94-9567-4602-AB17-B83F216EFA6E}" type="pres">
      <dgm:prSet presAssocID="{D9ED99D2-70C0-492C-938C-F1DE2D299C95}" presName="compNode" presStyleCnt="0"/>
      <dgm:spPr/>
    </dgm:pt>
    <dgm:pt modelId="{816AAAB1-70BD-43BA-ACC3-7FEABC612F26}" type="pres">
      <dgm:prSet presAssocID="{D9ED99D2-70C0-492C-938C-F1DE2D299C95}" presName="bgRect" presStyleLbl="bgShp" presStyleIdx="1" presStyleCnt="3"/>
      <dgm:spPr/>
    </dgm:pt>
    <dgm:pt modelId="{F45C881B-D8FE-4ADC-A398-B25D73C8482F}" type="pres">
      <dgm:prSet presAssocID="{D9ED99D2-70C0-492C-938C-F1DE2D299C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18D51CD6-C403-4189-B934-AAA6CD00ACBF}" type="pres">
      <dgm:prSet presAssocID="{D9ED99D2-70C0-492C-938C-F1DE2D299C95}" presName="spaceRect" presStyleCnt="0"/>
      <dgm:spPr/>
    </dgm:pt>
    <dgm:pt modelId="{EFDB4BF4-AF42-452F-83DE-CA9C1386E229}" type="pres">
      <dgm:prSet presAssocID="{D9ED99D2-70C0-492C-938C-F1DE2D299C95}" presName="parTx" presStyleLbl="revTx" presStyleIdx="1" presStyleCnt="3">
        <dgm:presLayoutVars>
          <dgm:chMax val="0"/>
          <dgm:chPref val="0"/>
        </dgm:presLayoutVars>
      </dgm:prSet>
      <dgm:spPr/>
    </dgm:pt>
    <dgm:pt modelId="{EDABA16B-892B-4280-A1A5-80A856CDA7E7}" type="pres">
      <dgm:prSet presAssocID="{C977A832-8561-45C1-93B9-5074AB7C685F}" presName="sibTrans" presStyleCnt="0"/>
      <dgm:spPr/>
    </dgm:pt>
    <dgm:pt modelId="{CEA531FA-7DED-49E0-B2B2-BC7F62C46078}" type="pres">
      <dgm:prSet presAssocID="{993647E6-1A31-444B-85AB-612BBA8B4B2A}" presName="compNode" presStyleCnt="0"/>
      <dgm:spPr/>
    </dgm:pt>
    <dgm:pt modelId="{0AD765C5-B888-462B-872A-71909A75E387}" type="pres">
      <dgm:prSet presAssocID="{993647E6-1A31-444B-85AB-612BBA8B4B2A}" presName="bgRect" presStyleLbl="bgShp" presStyleIdx="2" presStyleCnt="3"/>
      <dgm:spPr/>
    </dgm:pt>
    <dgm:pt modelId="{80FC1EDF-DCCF-48E0-8B08-C44C31E2F595}" type="pres">
      <dgm:prSet presAssocID="{993647E6-1A31-444B-85AB-612BBA8B4B2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3DEBB9E6-CAA2-4866-994C-5038FCC7B162}" type="pres">
      <dgm:prSet presAssocID="{993647E6-1A31-444B-85AB-612BBA8B4B2A}" presName="spaceRect" presStyleCnt="0"/>
      <dgm:spPr/>
    </dgm:pt>
    <dgm:pt modelId="{E663C863-5D03-4BE9-B3A9-FD91F38C85CD}" type="pres">
      <dgm:prSet presAssocID="{993647E6-1A31-444B-85AB-612BBA8B4B2A}" presName="parTx" presStyleLbl="revTx" presStyleIdx="2" presStyleCnt="3">
        <dgm:presLayoutVars>
          <dgm:chMax val="0"/>
          <dgm:chPref val="0"/>
        </dgm:presLayoutVars>
      </dgm:prSet>
      <dgm:spPr/>
    </dgm:pt>
  </dgm:ptLst>
  <dgm:cxnLst>
    <dgm:cxn modelId="{BB685E13-9FC5-4949-A2CD-93269FE80207}" srcId="{879392E3-046D-4D0C-AB36-C67167617E25}" destId="{D9ED99D2-70C0-492C-938C-F1DE2D299C95}" srcOrd="1" destOrd="0" parTransId="{B01ED1F1-E1A6-45FB-A417-2F8C1342F0BC}" sibTransId="{C977A832-8561-45C1-93B9-5074AB7C685F}"/>
    <dgm:cxn modelId="{D57D5614-B037-46F5-96F2-EBADBBBF6C74}" type="presOf" srcId="{993647E6-1A31-444B-85AB-612BBA8B4B2A}" destId="{E663C863-5D03-4BE9-B3A9-FD91F38C85CD}" srcOrd="0" destOrd="0" presId="urn:microsoft.com/office/officeart/2018/2/layout/IconVerticalSolidList"/>
    <dgm:cxn modelId="{1D3B875E-AA17-4DEC-A0F1-A61D8732D00B}" srcId="{879392E3-046D-4D0C-AB36-C67167617E25}" destId="{993647E6-1A31-444B-85AB-612BBA8B4B2A}" srcOrd="2" destOrd="0" parTransId="{489B552D-3D42-45C5-883C-73FFC16D769D}" sibTransId="{CDBDDC79-7F34-4D3E-B7FA-936A925D6070}"/>
    <dgm:cxn modelId="{5B147F57-9832-42D3-91C5-B9EABDC1BD04}" type="presOf" srcId="{7CB85F14-CE19-4102-A403-54FE85A10722}" destId="{51BE9EFD-148C-4BF3-871F-D395FB2285A7}" srcOrd="0" destOrd="0" presId="urn:microsoft.com/office/officeart/2018/2/layout/IconVerticalSolidList"/>
    <dgm:cxn modelId="{A07D518F-F130-44BD-8D9B-2894246DD826}" srcId="{879392E3-046D-4D0C-AB36-C67167617E25}" destId="{7CB85F14-CE19-4102-A403-54FE85A10722}" srcOrd="0" destOrd="0" parTransId="{2523178A-AB06-4D02-B488-6912DFB1EF44}" sibTransId="{44DEA2C8-68C4-4785-98B7-9954CE2E9973}"/>
    <dgm:cxn modelId="{DC7BB2AA-3432-4BA1-80E9-D76243CC6F41}" type="presOf" srcId="{879392E3-046D-4D0C-AB36-C67167617E25}" destId="{5B6FB505-A83C-4ACB-BC23-E462EE125A29}" srcOrd="0" destOrd="0" presId="urn:microsoft.com/office/officeart/2018/2/layout/IconVerticalSolidList"/>
    <dgm:cxn modelId="{3B8A65C3-0F85-4477-BBEF-907173B35415}" type="presOf" srcId="{D9ED99D2-70C0-492C-938C-F1DE2D299C95}" destId="{EFDB4BF4-AF42-452F-83DE-CA9C1386E229}" srcOrd="0" destOrd="0" presId="urn:microsoft.com/office/officeart/2018/2/layout/IconVerticalSolidList"/>
    <dgm:cxn modelId="{FD95C2B0-B8A0-424F-9E3D-8170BFE3C2CA}" type="presParOf" srcId="{5B6FB505-A83C-4ACB-BC23-E462EE125A29}" destId="{9008CB86-652D-445E-81B3-053A68BE9A65}" srcOrd="0" destOrd="0" presId="urn:microsoft.com/office/officeart/2018/2/layout/IconVerticalSolidList"/>
    <dgm:cxn modelId="{2AC2E151-C0A1-4D1C-B5C8-292BA8F39B80}" type="presParOf" srcId="{9008CB86-652D-445E-81B3-053A68BE9A65}" destId="{2FE49AA4-D874-444C-B6F3-4A3A970C90BB}" srcOrd="0" destOrd="0" presId="urn:microsoft.com/office/officeart/2018/2/layout/IconVerticalSolidList"/>
    <dgm:cxn modelId="{B4698305-F247-4BD1-BB03-2094268AAB8B}" type="presParOf" srcId="{9008CB86-652D-445E-81B3-053A68BE9A65}" destId="{10638CE7-4AE7-404A-A363-3755EA335BD9}" srcOrd="1" destOrd="0" presId="urn:microsoft.com/office/officeart/2018/2/layout/IconVerticalSolidList"/>
    <dgm:cxn modelId="{EBF515B2-824F-4F2A-BE50-D3677C41C6AC}" type="presParOf" srcId="{9008CB86-652D-445E-81B3-053A68BE9A65}" destId="{B9E57010-C3A3-4E1E-B2E5-80FEDD5CD6A8}" srcOrd="2" destOrd="0" presId="urn:microsoft.com/office/officeart/2018/2/layout/IconVerticalSolidList"/>
    <dgm:cxn modelId="{0F42D02F-2925-4B65-9B6A-C19B3686088C}" type="presParOf" srcId="{9008CB86-652D-445E-81B3-053A68BE9A65}" destId="{51BE9EFD-148C-4BF3-871F-D395FB2285A7}" srcOrd="3" destOrd="0" presId="urn:microsoft.com/office/officeart/2018/2/layout/IconVerticalSolidList"/>
    <dgm:cxn modelId="{C283143D-BA54-4AF0-8FB4-ADA8E8745533}" type="presParOf" srcId="{5B6FB505-A83C-4ACB-BC23-E462EE125A29}" destId="{C2774231-29AC-46E1-B44E-5A0BD613C373}" srcOrd="1" destOrd="0" presId="urn:microsoft.com/office/officeart/2018/2/layout/IconVerticalSolidList"/>
    <dgm:cxn modelId="{819C3348-DC01-46C6-8AA1-73C6406C10DC}" type="presParOf" srcId="{5B6FB505-A83C-4ACB-BC23-E462EE125A29}" destId="{835BAE94-9567-4602-AB17-B83F216EFA6E}" srcOrd="2" destOrd="0" presId="urn:microsoft.com/office/officeart/2018/2/layout/IconVerticalSolidList"/>
    <dgm:cxn modelId="{D885E195-5BF5-4774-BC51-BD84D5FCFDE3}" type="presParOf" srcId="{835BAE94-9567-4602-AB17-B83F216EFA6E}" destId="{816AAAB1-70BD-43BA-ACC3-7FEABC612F26}" srcOrd="0" destOrd="0" presId="urn:microsoft.com/office/officeart/2018/2/layout/IconVerticalSolidList"/>
    <dgm:cxn modelId="{12DA1A38-0EE1-48C7-BBFC-11105582CB43}" type="presParOf" srcId="{835BAE94-9567-4602-AB17-B83F216EFA6E}" destId="{F45C881B-D8FE-4ADC-A398-B25D73C8482F}" srcOrd="1" destOrd="0" presId="urn:microsoft.com/office/officeart/2018/2/layout/IconVerticalSolidList"/>
    <dgm:cxn modelId="{849BE559-21AD-4B1A-BCA4-D80FA210E9D3}" type="presParOf" srcId="{835BAE94-9567-4602-AB17-B83F216EFA6E}" destId="{18D51CD6-C403-4189-B934-AAA6CD00ACBF}" srcOrd="2" destOrd="0" presId="urn:microsoft.com/office/officeart/2018/2/layout/IconVerticalSolidList"/>
    <dgm:cxn modelId="{1AB02BE3-6208-4D3B-ABF1-7F8AE6AB8BF9}" type="presParOf" srcId="{835BAE94-9567-4602-AB17-B83F216EFA6E}" destId="{EFDB4BF4-AF42-452F-83DE-CA9C1386E229}" srcOrd="3" destOrd="0" presId="urn:microsoft.com/office/officeart/2018/2/layout/IconVerticalSolidList"/>
    <dgm:cxn modelId="{D28E339C-4135-47EA-8453-519B1DF380F6}" type="presParOf" srcId="{5B6FB505-A83C-4ACB-BC23-E462EE125A29}" destId="{EDABA16B-892B-4280-A1A5-80A856CDA7E7}" srcOrd="3" destOrd="0" presId="urn:microsoft.com/office/officeart/2018/2/layout/IconVerticalSolidList"/>
    <dgm:cxn modelId="{963EECF6-7BE5-47B7-8E1C-62C39D0336B7}" type="presParOf" srcId="{5B6FB505-A83C-4ACB-BC23-E462EE125A29}" destId="{CEA531FA-7DED-49E0-B2B2-BC7F62C46078}" srcOrd="4" destOrd="0" presId="urn:microsoft.com/office/officeart/2018/2/layout/IconVerticalSolidList"/>
    <dgm:cxn modelId="{1D025661-B47C-406D-9D3B-370917487BEB}" type="presParOf" srcId="{CEA531FA-7DED-49E0-B2B2-BC7F62C46078}" destId="{0AD765C5-B888-462B-872A-71909A75E387}" srcOrd="0" destOrd="0" presId="urn:microsoft.com/office/officeart/2018/2/layout/IconVerticalSolidList"/>
    <dgm:cxn modelId="{9A403368-D50D-42D8-A113-DE9C163C0889}" type="presParOf" srcId="{CEA531FA-7DED-49E0-B2B2-BC7F62C46078}" destId="{80FC1EDF-DCCF-48E0-8B08-C44C31E2F595}" srcOrd="1" destOrd="0" presId="urn:microsoft.com/office/officeart/2018/2/layout/IconVerticalSolidList"/>
    <dgm:cxn modelId="{6F856924-3625-44D8-A0FF-BBCE29A44158}" type="presParOf" srcId="{CEA531FA-7DED-49E0-B2B2-BC7F62C46078}" destId="{3DEBB9E6-CAA2-4866-994C-5038FCC7B162}" srcOrd="2" destOrd="0" presId="urn:microsoft.com/office/officeart/2018/2/layout/IconVerticalSolidList"/>
    <dgm:cxn modelId="{856C3879-2A36-4F7B-8388-E19DF370B011}" type="presParOf" srcId="{CEA531FA-7DED-49E0-B2B2-BC7F62C46078}" destId="{E663C863-5D03-4BE9-B3A9-FD91F38C85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9B9402-7154-4122-81ED-3A24BFB719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97FF273-5915-4646-B2DE-0F656C4A2B2F}">
      <dgm:prSet/>
      <dgm:spPr/>
      <dgm:t>
        <a:bodyPr/>
        <a:lstStyle/>
        <a:p>
          <a:pPr algn="just"/>
          <a:r>
            <a:rPr lang="en-US" dirty="0"/>
            <a:t>A failure occurs when the system no longer delivers a service consistent with its specification</a:t>
          </a:r>
        </a:p>
      </dgm:t>
    </dgm:pt>
    <dgm:pt modelId="{1CC56F39-6155-441A-873E-1A3D57FDBEE6}" type="parTrans" cxnId="{AC14D089-D295-4068-832B-7AF200E59FFE}">
      <dgm:prSet/>
      <dgm:spPr/>
      <dgm:t>
        <a:bodyPr/>
        <a:lstStyle/>
        <a:p>
          <a:endParaRPr lang="en-US"/>
        </a:p>
      </dgm:t>
    </dgm:pt>
    <dgm:pt modelId="{9B45F042-0182-4824-B452-1676930CA232}" type="sibTrans" cxnId="{AC14D089-D295-4068-832B-7AF200E59FFE}">
      <dgm:prSet/>
      <dgm:spPr/>
      <dgm:t>
        <a:bodyPr/>
        <a:lstStyle/>
        <a:p>
          <a:endParaRPr lang="en-US"/>
        </a:p>
      </dgm:t>
    </dgm:pt>
    <dgm:pt modelId="{1E6FFB8E-F293-4565-89EC-393587E114F8}">
      <dgm:prSet custT="1"/>
      <dgm:spPr/>
      <dgm:t>
        <a:bodyPr/>
        <a:lstStyle/>
        <a:p>
          <a:r>
            <a:rPr lang="en-US" sz="1800" dirty="0"/>
            <a:t>this failure is observable by the system’s actors. </a:t>
          </a:r>
        </a:p>
      </dgm:t>
    </dgm:pt>
    <dgm:pt modelId="{ACFF4830-2097-48AC-85F6-508CDF7E4456}" type="parTrans" cxnId="{6418EA79-E36B-4DA2-AA45-5DD0AF758518}">
      <dgm:prSet/>
      <dgm:spPr/>
      <dgm:t>
        <a:bodyPr/>
        <a:lstStyle/>
        <a:p>
          <a:endParaRPr lang="en-US"/>
        </a:p>
      </dgm:t>
    </dgm:pt>
    <dgm:pt modelId="{C4FF079D-D745-4103-A1AF-D109153D134D}" type="sibTrans" cxnId="{6418EA79-E36B-4DA2-AA45-5DD0AF758518}">
      <dgm:prSet/>
      <dgm:spPr/>
      <dgm:t>
        <a:bodyPr/>
        <a:lstStyle/>
        <a:p>
          <a:endParaRPr lang="en-US"/>
        </a:p>
      </dgm:t>
    </dgm:pt>
    <dgm:pt modelId="{BA527760-B3C7-45D6-980F-15E6777B5A6A}">
      <dgm:prSet/>
      <dgm:spPr/>
      <dgm:t>
        <a:bodyPr/>
        <a:lstStyle/>
        <a:p>
          <a:r>
            <a:rPr lang="en-US"/>
            <a:t>A fault (or combination of faults) has the potential to cause a failure. </a:t>
          </a:r>
        </a:p>
      </dgm:t>
    </dgm:pt>
    <dgm:pt modelId="{6E120A65-F830-41F8-80AC-765368210687}" type="parTrans" cxnId="{81A206C1-2E17-4FCC-AEAC-8E8BB52FF721}">
      <dgm:prSet/>
      <dgm:spPr/>
      <dgm:t>
        <a:bodyPr/>
        <a:lstStyle/>
        <a:p>
          <a:endParaRPr lang="en-US"/>
        </a:p>
      </dgm:t>
    </dgm:pt>
    <dgm:pt modelId="{244034D9-91FC-4FB1-91C8-27CFFCAF0ED3}" type="sibTrans" cxnId="{81A206C1-2E17-4FCC-AEAC-8E8BB52FF721}">
      <dgm:prSet/>
      <dgm:spPr/>
      <dgm:t>
        <a:bodyPr/>
        <a:lstStyle/>
        <a:p>
          <a:endParaRPr lang="en-US"/>
        </a:p>
      </dgm:t>
    </dgm:pt>
    <dgm:pt modelId="{36555F56-5679-4C62-B42A-71926DBC2466}">
      <dgm:prSet/>
      <dgm:spPr/>
      <dgm:t>
        <a:bodyPr/>
        <a:lstStyle/>
        <a:p>
          <a:r>
            <a:rPr lang="en-US"/>
            <a:t>Availability tactics enable a system to endure faults so that services remain compliant with their specifications. </a:t>
          </a:r>
        </a:p>
      </dgm:t>
    </dgm:pt>
    <dgm:pt modelId="{08FE9D63-113E-48B9-B0A0-CD1E273B6B66}" type="parTrans" cxnId="{911EA3EC-F2AA-4827-B3AE-8BAC8515568E}">
      <dgm:prSet/>
      <dgm:spPr/>
      <dgm:t>
        <a:bodyPr/>
        <a:lstStyle/>
        <a:p>
          <a:endParaRPr lang="en-US"/>
        </a:p>
      </dgm:t>
    </dgm:pt>
    <dgm:pt modelId="{34D6F8A9-85FF-4D1A-83F9-85B658FAE1CB}" type="sibTrans" cxnId="{911EA3EC-F2AA-4827-B3AE-8BAC8515568E}">
      <dgm:prSet/>
      <dgm:spPr/>
      <dgm:t>
        <a:bodyPr/>
        <a:lstStyle/>
        <a:p>
          <a:endParaRPr lang="en-US"/>
        </a:p>
      </dgm:t>
    </dgm:pt>
    <dgm:pt modelId="{D5B570A4-D9C2-45E7-8B9A-18970E1B8CDD}">
      <dgm:prSet/>
      <dgm:spPr/>
      <dgm:t>
        <a:bodyPr/>
        <a:lstStyle/>
        <a:p>
          <a:r>
            <a:rPr lang="en-US"/>
            <a:t>The tactics keep faults from becoming failures or at least bound the effects of the fault and make repair possible. </a:t>
          </a:r>
        </a:p>
      </dgm:t>
    </dgm:pt>
    <dgm:pt modelId="{DC6E66A2-7DD8-432A-BEB5-9FD56AB6EF70}" type="parTrans" cxnId="{8B40B092-AEB6-456A-ADFE-F88D6562F640}">
      <dgm:prSet/>
      <dgm:spPr/>
      <dgm:t>
        <a:bodyPr/>
        <a:lstStyle/>
        <a:p>
          <a:endParaRPr lang="en-US"/>
        </a:p>
      </dgm:t>
    </dgm:pt>
    <dgm:pt modelId="{1FA2B413-39A8-4ABE-B99C-7F6362DD4508}" type="sibTrans" cxnId="{8B40B092-AEB6-456A-ADFE-F88D6562F640}">
      <dgm:prSet/>
      <dgm:spPr/>
      <dgm:t>
        <a:bodyPr/>
        <a:lstStyle/>
        <a:p>
          <a:endParaRPr lang="en-US"/>
        </a:p>
      </dgm:t>
    </dgm:pt>
    <dgm:pt modelId="{4D5BFB4C-3F6D-4623-84B6-6EEC7FBDAEFC}" type="pres">
      <dgm:prSet presAssocID="{CB9B9402-7154-4122-81ED-3A24BFB719E3}" presName="root" presStyleCnt="0">
        <dgm:presLayoutVars>
          <dgm:dir/>
          <dgm:resizeHandles val="exact"/>
        </dgm:presLayoutVars>
      </dgm:prSet>
      <dgm:spPr/>
    </dgm:pt>
    <dgm:pt modelId="{76EB9DB3-1E31-4610-B659-581C759ACB88}" type="pres">
      <dgm:prSet presAssocID="{D97FF273-5915-4646-B2DE-0F656C4A2B2F}" presName="compNode" presStyleCnt="0"/>
      <dgm:spPr/>
    </dgm:pt>
    <dgm:pt modelId="{87CAAAFF-4372-49AB-AFCD-0158DB3E57AE}" type="pres">
      <dgm:prSet presAssocID="{D97FF273-5915-4646-B2DE-0F656C4A2B2F}" presName="bgRect" presStyleLbl="bgShp" presStyleIdx="0" presStyleCnt="4"/>
      <dgm:spPr/>
    </dgm:pt>
    <dgm:pt modelId="{07C6BB36-A545-47ED-9233-C4ACFA5E2C5F}" type="pres">
      <dgm:prSet presAssocID="{D97FF273-5915-4646-B2DE-0F656C4A2B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D7B204D-23C0-4759-9777-AADAAB46E10F}" type="pres">
      <dgm:prSet presAssocID="{D97FF273-5915-4646-B2DE-0F656C4A2B2F}" presName="spaceRect" presStyleCnt="0"/>
      <dgm:spPr/>
    </dgm:pt>
    <dgm:pt modelId="{B6A6B8DD-C63B-41A4-8429-7AA38CB63088}" type="pres">
      <dgm:prSet presAssocID="{D97FF273-5915-4646-B2DE-0F656C4A2B2F}" presName="parTx" presStyleLbl="revTx" presStyleIdx="0" presStyleCnt="5">
        <dgm:presLayoutVars>
          <dgm:chMax val="0"/>
          <dgm:chPref val="0"/>
        </dgm:presLayoutVars>
      </dgm:prSet>
      <dgm:spPr/>
    </dgm:pt>
    <dgm:pt modelId="{BB667B81-160D-4E8F-89F6-E066DD1278D9}" type="pres">
      <dgm:prSet presAssocID="{D97FF273-5915-4646-B2DE-0F656C4A2B2F}" presName="desTx" presStyleLbl="revTx" presStyleIdx="1" presStyleCnt="5" custScaleX="76665">
        <dgm:presLayoutVars/>
      </dgm:prSet>
      <dgm:spPr/>
    </dgm:pt>
    <dgm:pt modelId="{13250FCF-C231-49E1-AD60-413DB1D0BF78}" type="pres">
      <dgm:prSet presAssocID="{9B45F042-0182-4824-B452-1676930CA232}" presName="sibTrans" presStyleCnt="0"/>
      <dgm:spPr/>
    </dgm:pt>
    <dgm:pt modelId="{28ED8F10-8C96-4461-A72D-2CFED2E4279A}" type="pres">
      <dgm:prSet presAssocID="{BA527760-B3C7-45D6-980F-15E6777B5A6A}" presName="compNode" presStyleCnt="0"/>
      <dgm:spPr/>
    </dgm:pt>
    <dgm:pt modelId="{C0F9CC18-4A2A-4767-A398-F614017E0B85}" type="pres">
      <dgm:prSet presAssocID="{BA527760-B3C7-45D6-980F-15E6777B5A6A}" presName="bgRect" presStyleLbl="bgShp" presStyleIdx="1" presStyleCnt="4"/>
      <dgm:spPr/>
    </dgm:pt>
    <dgm:pt modelId="{E0844E37-549D-4E4D-8C02-3F8E9E6D9285}" type="pres">
      <dgm:prSet presAssocID="{BA527760-B3C7-45D6-980F-15E6777B5A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09AAF75-C5D8-4A4A-93D2-FDE1AA572BD6}" type="pres">
      <dgm:prSet presAssocID="{BA527760-B3C7-45D6-980F-15E6777B5A6A}" presName="spaceRect" presStyleCnt="0"/>
      <dgm:spPr/>
    </dgm:pt>
    <dgm:pt modelId="{F81B5BF8-A65F-468F-813B-0F74BE8B83A4}" type="pres">
      <dgm:prSet presAssocID="{BA527760-B3C7-45D6-980F-15E6777B5A6A}" presName="parTx" presStyleLbl="revTx" presStyleIdx="2" presStyleCnt="5">
        <dgm:presLayoutVars>
          <dgm:chMax val="0"/>
          <dgm:chPref val="0"/>
        </dgm:presLayoutVars>
      </dgm:prSet>
      <dgm:spPr/>
    </dgm:pt>
    <dgm:pt modelId="{46AA8139-6B8F-444C-B494-7986AD0C14ED}" type="pres">
      <dgm:prSet presAssocID="{244034D9-91FC-4FB1-91C8-27CFFCAF0ED3}" presName="sibTrans" presStyleCnt="0"/>
      <dgm:spPr/>
    </dgm:pt>
    <dgm:pt modelId="{6C5876C9-2749-4115-A26D-E407B7C16A91}" type="pres">
      <dgm:prSet presAssocID="{36555F56-5679-4C62-B42A-71926DBC2466}" presName="compNode" presStyleCnt="0"/>
      <dgm:spPr/>
    </dgm:pt>
    <dgm:pt modelId="{65B1CC78-54A6-4EF4-A8BF-CE5387B5DD1E}" type="pres">
      <dgm:prSet presAssocID="{36555F56-5679-4C62-B42A-71926DBC2466}" presName="bgRect" presStyleLbl="bgShp" presStyleIdx="2" presStyleCnt="4"/>
      <dgm:spPr/>
    </dgm:pt>
    <dgm:pt modelId="{21419C17-D4E4-478B-8166-1913F4192493}" type="pres">
      <dgm:prSet presAssocID="{36555F56-5679-4C62-B42A-71926DBC24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C2BEC0D-5477-4A77-AFFB-D12FC50D6A2B}" type="pres">
      <dgm:prSet presAssocID="{36555F56-5679-4C62-B42A-71926DBC2466}" presName="spaceRect" presStyleCnt="0"/>
      <dgm:spPr/>
    </dgm:pt>
    <dgm:pt modelId="{B2C8DD69-CD4D-4F7F-A6C9-A98497BB2B72}" type="pres">
      <dgm:prSet presAssocID="{36555F56-5679-4C62-B42A-71926DBC2466}" presName="parTx" presStyleLbl="revTx" presStyleIdx="3" presStyleCnt="5">
        <dgm:presLayoutVars>
          <dgm:chMax val="0"/>
          <dgm:chPref val="0"/>
        </dgm:presLayoutVars>
      </dgm:prSet>
      <dgm:spPr/>
    </dgm:pt>
    <dgm:pt modelId="{228FF021-7ECF-4881-87E5-5DF438314098}" type="pres">
      <dgm:prSet presAssocID="{34D6F8A9-85FF-4D1A-83F9-85B658FAE1CB}" presName="sibTrans" presStyleCnt="0"/>
      <dgm:spPr/>
    </dgm:pt>
    <dgm:pt modelId="{498AEE9F-94B1-4041-962C-0EDE73F9F038}" type="pres">
      <dgm:prSet presAssocID="{D5B570A4-D9C2-45E7-8B9A-18970E1B8CDD}" presName="compNode" presStyleCnt="0"/>
      <dgm:spPr/>
    </dgm:pt>
    <dgm:pt modelId="{7B92CF6B-57F3-4CEC-AF6A-FF2A3595D672}" type="pres">
      <dgm:prSet presAssocID="{D5B570A4-D9C2-45E7-8B9A-18970E1B8CDD}" presName="bgRect" presStyleLbl="bgShp" presStyleIdx="3" presStyleCnt="4"/>
      <dgm:spPr/>
    </dgm:pt>
    <dgm:pt modelId="{B9F3BE39-A5B2-4644-8296-FE5E7F218B49}" type="pres">
      <dgm:prSet presAssocID="{D5B570A4-D9C2-45E7-8B9A-18970E1B8C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48B90EFF-8AF8-412C-AC4F-FE385F693FC2}" type="pres">
      <dgm:prSet presAssocID="{D5B570A4-D9C2-45E7-8B9A-18970E1B8CDD}" presName="spaceRect" presStyleCnt="0"/>
      <dgm:spPr/>
    </dgm:pt>
    <dgm:pt modelId="{9845744A-C5DD-407F-99C0-73054B07BBDC}" type="pres">
      <dgm:prSet presAssocID="{D5B570A4-D9C2-45E7-8B9A-18970E1B8CDD}" presName="parTx" presStyleLbl="revTx" presStyleIdx="4" presStyleCnt="5">
        <dgm:presLayoutVars>
          <dgm:chMax val="0"/>
          <dgm:chPref val="0"/>
        </dgm:presLayoutVars>
      </dgm:prSet>
      <dgm:spPr/>
    </dgm:pt>
  </dgm:ptLst>
  <dgm:cxnLst>
    <dgm:cxn modelId="{6BAC1707-07AB-419C-BA34-00F36DCF59C4}" type="presOf" srcId="{BA527760-B3C7-45D6-980F-15E6777B5A6A}" destId="{F81B5BF8-A65F-468F-813B-0F74BE8B83A4}" srcOrd="0" destOrd="0" presId="urn:microsoft.com/office/officeart/2018/2/layout/IconVerticalSolidList"/>
    <dgm:cxn modelId="{F0C5FC0B-B039-425C-9209-505CF6626448}" type="presOf" srcId="{CB9B9402-7154-4122-81ED-3A24BFB719E3}" destId="{4D5BFB4C-3F6D-4623-84B6-6EEC7FBDAEFC}" srcOrd="0" destOrd="0" presId="urn:microsoft.com/office/officeart/2018/2/layout/IconVerticalSolidList"/>
    <dgm:cxn modelId="{1DC32C3A-02BA-483C-B4E3-A70EA739F521}" type="presOf" srcId="{1E6FFB8E-F293-4565-89EC-393587E114F8}" destId="{BB667B81-160D-4E8F-89F6-E066DD1278D9}" srcOrd="0" destOrd="0" presId="urn:microsoft.com/office/officeart/2018/2/layout/IconVerticalSolidList"/>
    <dgm:cxn modelId="{6418EA79-E36B-4DA2-AA45-5DD0AF758518}" srcId="{D97FF273-5915-4646-B2DE-0F656C4A2B2F}" destId="{1E6FFB8E-F293-4565-89EC-393587E114F8}" srcOrd="0" destOrd="0" parTransId="{ACFF4830-2097-48AC-85F6-508CDF7E4456}" sibTransId="{C4FF079D-D745-4103-A1AF-D109153D134D}"/>
    <dgm:cxn modelId="{9E858886-21BD-4942-A17B-537CC89BF260}" type="presOf" srcId="{D97FF273-5915-4646-B2DE-0F656C4A2B2F}" destId="{B6A6B8DD-C63B-41A4-8429-7AA38CB63088}" srcOrd="0" destOrd="0" presId="urn:microsoft.com/office/officeart/2018/2/layout/IconVerticalSolidList"/>
    <dgm:cxn modelId="{AC14D089-D295-4068-832B-7AF200E59FFE}" srcId="{CB9B9402-7154-4122-81ED-3A24BFB719E3}" destId="{D97FF273-5915-4646-B2DE-0F656C4A2B2F}" srcOrd="0" destOrd="0" parTransId="{1CC56F39-6155-441A-873E-1A3D57FDBEE6}" sibTransId="{9B45F042-0182-4824-B452-1676930CA232}"/>
    <dgm:cxn modelId="{8B40B092-AEB6-456A-ADFE-F88D6562F640}" srcId="{CB9B9402-7154-4122-81ED-3A24BFB719E3}" destId="{D5B570A4-D9C2-45E7-8B9A-18970E1B8CDD}" srcOrd="3" destOrd="0" parTransId="{DC6E66A2-7DD8-432A-BEB5-9FD56AB6EF70}" sibTransId="{1FA2B413-39A8-4ABE-B99C-7F6362DD4508}"/>
    <dgm:cxn modelId="{81A206C1-2E17-4FCC-AEAC-8E8BB52FF721}" srcId="{CB9B9402-7154-4122-81ED-3A24BFB719E3}" destId="{BA527760-B3C7-45D6-980F-15E6777B5A6A}" srcOrd="1" destOrd="0" parTransId="{6E120A65-F830-41F8-80AC-765368210687}" sibTransId="{244034D9-91FC-4FB1-91C8-27CFFCAF0ED3}"/>
    <dgm:cxn modelId="{F8385BD7-94CA-497F-92FC-6C58DE456D31}" type="presOf" srcId="{36555F56-5679-4C62-B42A-71926DBC2466}" destId="{B2C8DD69-CD4D-4F7F-A6C9-A98497BB2B72}" srcOrd="0" destOrd="0" presId="urn:microsoft.com/office/officeart/2018/2/layout/IconVerticalSolidList"/>
    <dgm:cxn modelId="{806005DA-5433-4EC3-B115-3D8DE9FF7A6C}" type="presOf" srcId="{D5B570A4-D9C2-45E7-8B9A-18970E1B8CDD}" destId="{9845744A-C5DD-407F-99C0-73054B07BBDC}" srcOrd="0" destOrd="0" presId="urn:microsoft.com/office/officeart/2018/2/layout/IconVerticalSolidList"/>
    <dgm:cxn modelId="{911EA3EC-F2AA-4827-B3AE-8BAC8515568E}" srcId="{CB9B9402-7154-4122-81ED-3A24BFB719E3}" destId="{36555F56-5679-4C62-B42A-71926DBC2466}" srcOrd="2" destOrd="0" parTransId="{08FE9D63-113E-48B9-B0A0-CD1E273B6B66}" sibTransId="{34D6F8A9-85FF-4D1A-83F9-85B658FAE1CB}"/>
    <dgm:cxn modelId="{A3847356-4701-43C2-907A-8657E09CFA10}" type="presParOf" srcId="{4D5BFB4C-3F6D-4623-84B6-6EEC7FBDAEFC}" destId="{76EB9DB3-1E31-4610-B659-581C759ACB88}" srcOrd="0" destOrd="0" presId="urn:microsoft.com/office/officeart/2018/2/layout/IconVerticalSolidList"/>
    <dgm:cxn modelId="{DD5AF8D5-4F95-4362-8B9A-E3B4EBFB56E7}" type="presParOf" srcId="{76EB9DB3-1E31-4610-B659-581C759ACB88}" destId="{87CAAAFF-4372-49AB-AFCD-0158DB3E57AE}" srcOrd="0" destOrd="0" presId="urn:microsoft.com/office/officeart/2018/2/layout/IconVerticalSolidList"/>
    <dgm:cxn modelId="{BD32E8AD-8844-4880-9FCC-300F1A5FAB4B}" type="presParOf" srcId="{76EB9DB3-1E31-4610-B659-581C759ACB88}" destId="{07C6BB36-A545-47ED-9233-C4ACFA5E2C5F}" srcOrd="1" destOrd="0" presId="urn:microsoft.com/office/officeart/2018/2/layout/IconVerticalSolidList"/>
    <dgm:cxn modelId="{B6245AB9-4DE8-4933-B3E4-3951600E5CBD}" type="presParOf" srcId="{76EB9DB3-1E31-4610-B659-581C759ACB88}" destId="{BD7B204D-23C0-4759-9777-AADAAB46E10F}" srcOrd="2" destOrd="0" presId="urn:microsoft.com/office/officeart/2018/2/layout/IconVerticalSolidList"/>
    <dgm:cxn modelId="{F2FD9086-995D-42F5-8AD8-0A707773B212}" type="presParOf" srcId="{76EB9DB3-1E31-4610-B659-581C759ACB88}" destId="{B6A6B8DD-C63B-41A4-8429-7AA38CB63088}" srcOrd="3" destOrd="0" presId="urn:microsoft.com/office/officeart/2018/2/layout/IconVerticalSolidList"/>
    <dgm:cxn modelId="{424B22D3-CA86-498C-A024-09C1D5D82234}" type="presParOf" srcId="{76EB9DB3-1E31-4610-B659-581C759ACB88}" destId="{BB667B81-160D-4E8F-89F6-E066DD1278D9}" srcOrd="4" destOrd="0" presId="urn:microsoft.com/office/officeart/2018/2/layout/IconVerticalSolidList"/>
    <dgm:cxn modelId="{15CDDDD8-2156-45C6-92E7-E7C35DB970DB}" type="presParOf" srcId="{4D5BFB4C-3F6D-4623-84B6-6EEC7FBDAEFC}" destId="{13250FCF-C231-49E1-AD60-413DB1D0BF78}" srcOrd="1" destOrd="0" presId="urn:microsoft.com/office/officeart/2018/2/layout/IconVerticalSolidList"/>
    <dgm:cxn modelId="{39B77E6A-D0D7-4695-BD42-627C24520A75}" type="presParOf" srcId="{4D5BFB4C-3F6D-4623-84B6-6EEC7FBDAEFC}" destId="{28ED8F10-8C96-4461-A72D-2CFED2E4279A}" srcOrd="2" destOrd="0" presId="urn:microsoft.com/office/officeart/2018/2/layout/IconVerticalSolidList"/>
    <dgm:cxn modelId="{0710067D-0524-4E84-8F31-BEEC7E0DC3EA}" type="presParOf" srcId="{28ED8F10-8C96-4461-A72D-2CFED2E4279A}" destId="{C0F9CC18-4A2A-4767-A398-F614017E0B85}" srcOrd="0" destOrd="0" presId="urn:microsoft.com/office/officeart/2018/2/layout/IconVerticalSolidList"/>
    <dgm:cxn modelId="{803D575D-3C6F-4330-9838-F0A0BA95EEFE}" type="presParOf" srcId="{28ED8F10-8C96-4461-A72D-2CFED2E4279A}" destId="{E0844E37-549D-4E4D-8C02-3F8E9E6D9285}" srcOrd="1" destOrd="0" presId="urn:microsoft.com/office/officeart/2018/2/layout/IconVerticalSolidList"/>
    <dgm:cxn modelId="{0FFEF635-1F50-4123-8CDE-674F862DC95D}" type="presParOf" srcId="{28ED8F10-8C96-4461-A72D-2CFED2E4279A}" destId="{009AAF75-C5D8-4A4A-93D2-FDE1AA572BD6}" srcOrd="2" destOrd="0" presId="urn:microsoft.com/office/officeart/2018/2/layout/IconVerticalSolidList"/>
    <dgm:cxn modelId="{B077DD17-16EE-47F6-90C1-1FDE2879549A}" type="presParOf" srcId="{28ED8F10-8C96-4461-A72D-2CFED2E4279A}" destId="{F81B5BF8-A65F-468F-813B-0F74BE8B83A4}" srcOrd="3" destOrd="0" presId="urn:microsoft.com/office/officeart/2018/2/layout/IconVerticalSolidList"/>
    <dgm:cxn modelId="{17D08C98-3844-4063-B7D9-902BDF0DA127}" type="presParOf" srcId="{4D5BFB4C-3F6D-4623-84B6-6EEC7FBDAEFC}" destId="{46AA8139-6B8F-444C-B494-7986AD0C14ED}" srcOrd="3" destOrd="0" presId="urn:microsoft.com/office/officeart/2018/2/layout/IconVerticalSolidList"/>
    <dgm:cxn modelId="{78B72289-7020-42F0-92B7-283FE2C7131D}" type="presParOf" srcId="{4D5BFB4C-3F6D-4623-84B6-6EEC7FBDAEFC}" destId="{6C5876C9-2749-4115-A26D-E407B7C16A91}" srcOrd="4" destOrd="0" presId="urn:microsoft.com/office/officeart/2018/2/layout/IconVerticalSolidList"/>
    <dgm:cxn modelId="{08D722C5-0920-4680-B2D4-FC844ED57C7F}" type="presParOf" srcId="{6C5876C9-2749-4115-A26D-E407B7C16A91}" destId="{65B1CC78-54A6-4EF4-A8BF-CE5387B5DD1E}" srcOrd="0" destOrd="0" presId="urn:microsoft.com/office/officeart/2018/2/layout/IconVerticalSolidList"/>
    <dgm:cxn modelId="{1237AEAE-4B50-4CDD-AF0C-21FC62CBCF68}" type="presParOf" srcId="{6C5876C9-2749-4115-A26D-E407B7C16A91}" destId="{21419C17-D4E4-478B-8166-1913F4192493}" srcOrd="1" destOrd="0" presId="urn:microsoft.com/office/officeart/2018/2/layout/IconVerticalSolidList"/>
    <dgm:cxn modelId="{5F14951A-913D-40D7-B3AA-F3DCBDC078B3}" type="presParOf" srcId="{6C5876C9-2749-4115-A26D-E407B7C16A91}" destId="{AC2BEC0D-5477-4A77-AFFB-D12FC50D6A2B}" srcOrd="2" destOrd="0" presId="urn:microsoft.com/office/officeart/2018/2/layout/IconVerticalSolidList"/>
    <dgm:cxn modelId="{E950AA32-AD03-4D99-A487-AF846EC09D57}" type="presParOf" srcId="{6C5876C9-2749-4115-A26D-E407B7C16A91}" destId="{B2C8DD69-CD4D-4F7F-A6C9-A98497BB2B72}" srcOrd="3" destOrd="0" presId="urn:microsoft.com/office/officeart/2018/2/layout/IconVerticalSolidList"/>
    <dgm:cxn modelId="{EA10D176-F7A9-4089-905F-1EE69CA4BC86}" type="presParOf" srcId="{4D5BFB4C-3F6D-4623-84B6-6EEC7FBDAEFC}" destId="{228FF021-7ECF-4881-87E5-5DF438314098}" srcOrd="5" destOrd="0" presId="urn:microsoft.com/office/officeart/2018/2/layout/IconVerticalSolidList"/>
    <dgm:cxn modelId="{F48CC86A-D3A9-49AF-9CED-8A37D70BC061}" type="presParOf" srcId="{4D5BFB4C-3F6D-4623-84B6-6EEC7FBDAEFC}" destId="{498AEE9F-94B1-4041-962C-0EDE73F9F038}" srcOrd="6" destOrd="0" presId="urn:microsoft.com/office/officeart/2018/2/layout/IconVerticalSolidList"/>
    <dgm:cxn modelId="{7B38DCDE-3978-4CD1-8E42-DD44FD0AA312}" type="presParOf" srcId="{498AEE9F-94B1-4041-962C-0EDE73F9F038}" destId="{7B92CF6B-57F3-4CEC-AF6A-FF2A3595D672}" srcOrd="0" destOrd="0" presId="urn:microsoft.com/office/officeart/2018/2/layout/IconVerticalSolidList"/>
    <dgm:cxn modelId="{D487ED4B-88F5-44E1-99EA-F5D90D991868}" type="presParOf" srcId="{498AEE9F-94B1-4041-962C-0EDE73F9F038}" destId="{B9F3BE39-A5B2-4644-8296-FE5E7F218B49}" srcOrd="1" destOrd="0" presId="urn:microsoft.com/office/officeart/2018/2/layout/IconVerticalSolidList"/>
    <dgm:cxn modelId="{D8665E89-1B0D-41B3-9D75-973CC6FC9397}" type="presParOf" srcId="{498AEE9F-94B1-4041-962C-0EDE73F9F038}" destId="{48B90EFF-8AF8-412C-AC4F-FE385F693FC2}" srcOrd="2" destOrd="0" presId="urn:microsoft.com/office/officeart/2018/2/layout/IconVerticalSolidList"/>
    <dgm:cxn modelId="{D1544D30-16C3-4EBE-A40D-C4C91355BE9D}" type="presParOf" srcId="{498AEE9F-94B1-4041-962C-0EDE73F9F038}" destId="{9845744A-C5DD-407F-99C0-73054B07BB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86AF1-4428-4021-BDFA-8603D39D1444}">
      <dsp:nvSpPr>
        <dsp:cNvPr id="0" name=""/>
        <dsp:cNvSpPr/>
      </dsp:nvSpPr>
      <dsp:spPr>
        <a:xfrm>
          <a:off x="937212" y="844159"/>
          <a:ext cx="1578375" cy="157837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47C35-0448-445E-AFC5-EF278AC80250}">
      <dsp:nvSpPr>
        <dsp:cNvPr id="0" name=""/>
        <dsp:cNvSpPr/>
      </dsp:nvSpPr>
      <dsp:spPr>
        <a:xfrm>
          <a:off x="1273587" y="1180534"/>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29F9F9-8D47-44E4-8A52-EC2F8F8409B0}">
      <dsp:nvSpPr>
        <dsp:cNvPr id="0" name=""/>
        <dsp:cNvSpPr/>
      </dsp:nvSpPr>
      <dsp:spPr>
        <a:xfrm>
          <a:off x="25170" y="2914159"/>
          <a:ext cx="3402459"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The building automation system has a </a:t>
          </a:r>
          <a:r>
            <a:rPr lang="en-US" sz="1800" b="1" u="sng" kern="1200" cap="none" dirty="0"/>
            <a:t>modifiability </a:t>
          </a:r>
          <a:r>
            <a:rPr lang="en-US" sz="1800" kern="1200" cap="none" dirty="0"/>
            <a:t>quality attribute requirement – a need to integrate hardware devices from many different manufacturers. </a:t>
          </a:r>
        </a:p>
      </dsp:txBody>
      <dsp:txXfrm>
        <a:off x="25170" y="2914159"/>
        <a:ext cx="3402459" cy="1099084"/>
      </dsp:txXfrm>
    </dsp:sp>
    <dsp:sp modelId="{320663A5-26EC-456A-A13F-B4580B28DF68}">
      <dsp:nvSpPr>
        <dsp:cNvPr id="0" name=""/>
        <dsp:cNvSpPr/>
      </dsp:nvSpPr>
      <dsp:spPr>
        <a:xfrm>
          <a:off x="5104692" y="844159"/>
          <a:ext cx="1578375" cy="157837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83A3B-5C3B-4850-8642-5B0C3D8C2F54}">
      <dsp:nvSpPr>
        <dsp:cNvPr id="0" name=""/>
        <dsp:cNvSpPr/>
      </dsp:nvSpPr>
      <dsp:spPr>
        <a:xfrm>
          <a:off x="5441067" y="1180534"/>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F2910-CF3E-4650-8D9E-828842136847}">
      <dsp:nvSpPr>
        <dsp:cNvPr id="0" name=""/>
        <dsp:cNvSpPr/>
      </dsp:nvSpPr>
      <dsp:spPr>
        <a:xfrm>
          <a:off x="3880442" y="2914159"/>
          <a:ext cx="4026874"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More concretely, the requirement cast as a quality attribute scenario states “</a:t>
          </a:r>
          <a:r>
            <a:rPr lang="en-US" sz="1800" b="1" u="sng" kern="1200" cap="none" dirty="0"/>
            <a:t>a field engineer should be able to integrate a new hardware device into the system at runtime and the system should continue to operate with no downtime or side effects</a:t>
          </a:r>
          <a:r>
            <a:rPr lang="en-US" sz="1800" kern="1200" cap="none" dirty="0"/>
            <a:t>.” </a:t>
          </a:r>
        </a:p>
      </dsp:txBody>
      <dsp:txXfrm>
        <a:off x="3880442" y="2914159"/>
        <a:ext cx="4026874" cy="1099084"/>
      </dsp:txXfrm>
    </dsp:sp>
    <dsp:sp modelId="{F9085439-C512-47E4-9B40-EB178DE7D81C}">
      <dsp:nvSpPr>
        <dsp:cNvPr id="0" name=""/>
        <dsp:cNvSpPr/>
      </dsp:nvSpPr>
      <dsp:spPr>
        <a:xfrm>
          <a:off x="8864691" y="844159"/>
          <a:ext cx="1578375" cy="157837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6A3C9-91EE-4E0A-93DB-3E4B194E62C1}">
      <dsp:nvSpPr>
        <dsp:cNvPr id="0" name=""/>
        <dsp:cNvSpPr/>
      </dsp:nvSpPr>
      <dsp:spPr>
        <a:xfrm>
          <a:off x="9201066" y="1180534"/>
          <a:ext cx="905625" cy="905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130E7-E0D3-4E98-BFBC-659984A2F731}">
      <dsp:nvSpPr>
        <dsp:cNvPr id="0" name=""/>
        <dsp:cNvSpPr/>
      </dsp:nvSpPr>
      <dsp:spPr>
        <a:xfrm>
          <a:off x="8360129" y="2914159"/>
          <a:ext cx="2587500" cy="109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cap="none" dirty="0"/>
            <a:t>How do we achieve this requirement?</a:t>
          </a:r>
        </a:p>
      </dsp:txBody>
      <dsp:txXfrm>
        <a:off x="8360129" y="2914159"/>
        <a:ext cx="2587500" cy="1099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51EBD-77EE-40FF-878E-EDE83438FD5F}">
      <dsp:nvSpPr>
        <dsp:cNvPr id="0" name=""/>
        <dsp:cNvSpPr/>
      </dsp:nvSpPr>
      <dsp:spPr>
        <a:xfrm>
          <a:off x="0" y="2931700"/>
          <a:ext cx="10972800" cy="192351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a:t>How do you think this variability is handled?</a:t>
          </a:r>
        </a:p>
      </dsp:txBody>
      <dsp:txXfrm>
        <a:off x="0" y="2931700"/>
        <a:ext cx="10972800" cy="1923512"/>
      </dsp:txXfrm>
    </dsp:sp>
    <dsp:sp modelId="{53988F70-2A88-434A-A9C1-918D76D51CBD}">
      <dsp:nvSpPr>
        <dsp:cNvPr id="0" name=""/>
        <dsp:cNvSpPr/>
      </dsp:nvSpPr>
      <dsp:spPr>
        <a:xfrm rot="10800000">
          <a:off x="0" y="2190"/>
          <a:ext cx="10972800" cy="2958362"/>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a:t>operating systems experience a high degree of variability in dealing with the underlying hardware devices on the machine they must run on. </a:t>
          </a:r>
        </a:p>
      </dsp:txBody>
      <dsp:txXfrm rot="10800000">
        <a:off x="0" y="2190"/>
        <a:ext cx="10972800" cy="19222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88854-43EE-4B4D-83DB-6DF3F5C93F2B}">
      <dsp:nvSpPr>
        <dsp:cNvPr id="0" name=""/>
        <dsp:cNvSpPr/>
      </dsp:nvSpPr>
      <dsp:spPr>
        <a:xfrm>
          <a:off x="0" y="592"/>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34490-C5DF-4227-8080-B6BE4C757F73}">
      <dsp:nvSpPr>
        <dsp:cNvPr id="0" name=""/>
        <dsp:cNvSpPr/>
      </dsp:nvSpPr>
      <dsp:spPr>
        <a:xfrm>
          <a:off x="419715" y="312778"/>
          <a:ext cx="763119" cy="763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0B453-27AA-4164-A84F-28C45086D111}">
      <dsp:nvSpPr>
        <dsp:cNvPr id="0" name=""/>
        <dsp:cNvSpPr/>
      </dsp:nvSpPr>
      <dsp:spPr>
        <a:xfrm>
          <a:off x="1602551" y="592"/>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933450">
            <a:lnSpc>
              <a:spcPct val="90000"/>
            </a:lnSpc>
            <a:spcBef>
              <a:spcPct val="0"/>
            </a:spcBef>
            <a:spcAft>
              <a:spcPct val="35000"/>
            </a:spcAft>
            <a:buNone/>
          </a:pPr>
          <a:r>
            <a:rPr lang="en-US" sz="2100" kern="1200"/>
            <a:t>In this scenario, the disk driver directly interfaces with a physical disk thereby abstracting away from the file manager the details of the protocol to follow when communicating with the physical disk.</a:t>
          </a:r>
        </a:p>
      </dsp:txBody>
      <dsp:txXfrm>
        <a:off x="1602551" y="592"/>
        <a:ext cx="9370248" cy="1387490"/>
      </dsp:txXfrm>
    </dsp:sp>
    <dsp:sp modelId="{8777048B-D502-4085-98DC-F15B9658642B}">
      <dsp:nvSpPr>
        <dsp:cNvPr id="0" name=""/>
        <dsp:cNvSpPr/>
      </dsp:nvSpPr>
      <dsp:spPr>
        <a:xfrm>
          <a:off x="0" y="1734956"/>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670D5-05FA-4096-8ED3-CF581D1A03A9}">
      <dsp:nvSpPr>
        <dsp:cNvPr id="0" name=""/>
        <dsp:cNvSpPr/>
      </dsp:nvSpPr>
      <dsp:spPr>
        <a:xfrm>
          <a:off x="419715" y="2047141"/>
          <a:ext cx="763119" cy="763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157A3-924C-401B-B2A1-96FE629CCF9C}">
      <dsp:nvSpPr>
        <dsp:cNvPr id="0" name=""/>
        <dsp:cNvSpPr/>
      </dsp:nvSpPr>
      <dsp:spPr>
        <a:xfrm>
          <a:off x="1602551" y="1734956"/>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933450">
            <a:lnSpc>
              <a:spcPct val="90000"/>
            </a:lnSpc>
            <a:spcBef>
              <a:spcPct val="0"/>
            </a:spcBef>
            <a:spcAft>
              <a:spcPct val="35000"/>
            </a:spcAft>
            <a:buNone/>
          </a:pPr>
          <a:r>
            <a:rPr lang="en-US" sz="2100" kern="1200"/>
            <a:t>The file manager uses appropriate disk driver to communicate with a physical disk thereby abstracting away from the operating system the details of how requests are routed to and responses received from (possibly) multitude of disk drives. </a:t>
          </a:r>
        </a:p>
      </dsp:txBody>
      <dsp:txXfrm>
        <a:off x="1602551" y="1734956"/>
        <a:ext cx="9370248" cy="1387490"/>
      </dsp:txXfrm>
    </dsp:sp>
    <dsp:sp modelId="{A6758EE6-573F-4DFA-9C93-5DE6B84F92B2}">
      <dsp:nvSpPr>
        <dsp:cNvPr id="0" name=""/>
        <dsp:cNvSpPr/>
      </dsp:nvSpPr>
      <dsp:spPr>
        <a:xfrm>
          <a:off x="0" y="3469319"/>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B16B8-488C-4441-A751-102736C21D24}">
      <dsp:nvSpPr>
        <dsp:cNvPr id="0" name=""/>
        <dsp:cNvSpPr/>
      </dsp:nvSpPr>
      <dsp:spPr>
        <a:xfrm>
          <a:off x="419715" y="3781504"/>
          <a:ext cx="763119" cy="7631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A284C-0461-46AB-953E-FD90D07E1C85}">
      <dsp:nvSpPr>
        <dsp:cNvPr id="0" name=""/>
        <dsp:cNvSpPr/>
      </dsp:nvSpPr>
      <dsp:spPr>
        <a:xfrm>
          <a:off x="1602551" y="3469319"/>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933450">
            <a:lnSpc>
              <a:spcPct val="90000"/>
            </a:lnSpc>
            <a:spcBef>
              <a:spcPct val="0"/>
            </a:spcBef>
            <a:spcAft>
              <a:spcPct val="35000"/>
            </a:spcAft>
            <a:buNone/>
          </a:pPr>
          <a:r>
            <a:rPr lang="en-US" sz="2100" kern="1200"/>
            <a:t>In so far as the operating system is concerned, there is a single (virtual) disk. The operating system abstracts away from the client how the underlying hardware disks are being managed.</a:t>
          </a:r>
        </a:p>
      </dsp:txBody>
      <dsp:txXfrm>
        <a:off x="1602551" y="3469319"/>
        <a:ext cx="9370248" cy="1387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49AA4-D874-444C-B6F3-4A3A970C90BB}">
      <dsp:nvSpPr>
        <dsp:cNvPr id="0" name=""/>
        <dsp:cNvSpPr/>
      </dsp:nvSpPr>
      <dsp:spPr>
        <a:xfrm>
          <a:off x="0" y="592"/>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38CE7-4AE7-404A-A363-3755EA335BD9}">
      <dsp:nvSpPr>
        <dsp:cNvPr id="0" name=""/>
        <dsp:cNvSpPr/>
      </dsp:nvSpPr>
      <dsp:spPr>
        <a:xfrm>
          <a:off x="419715" y="312778"/>
          <a:ext cx="763119" cy="763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E9EFD-148C-4BF3-871F-D395FB2285A7}">
      <dsp:nvSpPr>
        <dsp:cNvPr id="0" name=""/>
        <dsp:cNvSpPr/>
      </dsp:nvSpPr>
      <dsp:spPr>
        <a:xfrm>
          <a:off x="1602551" y="592"/>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889000">
            <a:lnSpc>
              <a:spcPct val="90000"/>
            </a:lnSpc>
            <a:spcBef>
              <a:spcPct val="0"/>
            </a:spcBef>
            <a:spcAft>
              <a:spcPct val="35000"/>
            </a:spcAft>
            <a:buNone/>
          </a:pPr>
          <a:r>
            <a:rPr lang="en-US" sz="2000" kern="1200" dirty="0"/>
            <a:t>This example demonstrates that there can be a recurring </a:t>
          </a:r>
          <a:r>
            <a:rPr lang="en-US" sz="2000" i="1" kern="1200" dirty="0"/>
            <a:t>problem</a:t>
          </a:r>
          <a:r>
            <a:rPr lang="en-US" sz="2000" kern="1200" dirty="0"/>
            <a:t> that arises in a given </a:t>
          </a:r>
          <a:r>
            <a:rPr lang="en-US" sz="2000" i="1" kern="1200" dirty="0"/>
            <a:t>context</a:t>
          </a:r>
          <a:r>
            <a:rPr lang="en-US" sz="2000" kern="1200" dirty="0"/>
            <a:t> that can be resolved using a well-proven </a:t>
          </a:r>
          <a:r>
            <a:rPr lang="en-US" sz="2000" i="1" kern="1200" dirty="0"/>
            <a:t>solution</a:t>
          </a:r>
          <a:r>
            <a:rPr lang="en-US" sz="2000" kern="1200" dirty="0"/>
            <a:t> to the problem. </a:t>
          </a:r>
        </a:p>
      </dsp:txBody>
      <dsp:txXfrm>
        <a:off x="1602551" y="592"/>
        <a:ext cx="9370248" cy="1387490"/>
      </dsp:txXfrm>
    </dsp:sp>
    <dsp:sp modelId="{816AAAB1-70BD-43BA-ACC3-7FEABC612F26}">
      <dsp:nvSpPr>
        <dsp:cNvPr id="0" name=""/>
        <dsp:cNvSpPr/>
      </dsp:nvSpPr>
      <dsp:spPr>
        <a:xfrm>
          <a:off x="0" y="1734956"/>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C881B-D8FE-4ADC-A398-B25D73C8482F}">
      <dsp:nvSpPr>
        <dsp:cNvPr id="0" name=""/>
        <dsp:cNvSpPr/>
      </dsp:nvSpPr>
      <dsp:spPr>
        <a:xfrm>
          <a:off x="419715" y="2047141"/>
          <a:ext cx="763119" cy="763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DB4BF4-AF42-452F-83DE-CA9C1386E229}">
      <dsp:nvSpPr>
        <dsp:cNvPr id="0" name=""/>
        <dsp:cNvSpPr/>
      </dsp:nvSpPr>
      <dsp:spPr>
        <a:xfrm>
          <a:off x="1602551" y="1734956"/>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889000">
            <a:lnSpc>
              <a:spcPct val="90000"/>
            </a:lnSpc>
            <a:spcBef>
              <a:spcPct val="0"/>
            </a:spcBef>
            <a:spcAft>
              <a:spcPct val="35000"/>
            </a:spcAft>
            <a:buNone/>
          </a:pPr>
          <a:r>
            <a:rPr lang="en-US" sz="2000" kern="1200"/>
            <a:t>In the example presented, the problem in the operating systems domain also reoccurs in the building automation domain and is, therefore, resolved using a well-proven hierarchical layering structure or Layers Pattern.</a:t>
          </a:r>
        </a:p>
      </dsp:txBody>
      <dsp:txXfrm>
        <a:off x="1602551" y="1734956"/>
        <a:ext cx="9370248" cy="1387490"/>
      </dsp:txXfrm>
    </dsp:sp>
    <dsp:sp modelId="{0AD765C5-B888-462B-872A-71909A75E387}">
      <dsp:nvSpPr>
        <dsp:cNvPr id="0" name=""/>
        <dsp:cNvSpPr/>
      </dsp:nvSpPr>
      <dsp:spPr>
        <a:xfrm>
          <a:off x="0" y="3469319"/>
          <a:ext cx="10972800" cy="13874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C1EDF-DCCF-48E0-8B08-C44C31E2F595}">
      <dsp:nvSpPr>
        <dsp:cNvPr id="0" name=""/>
        <dsp:cNvSpPr/>
      </dsp:nvSpPr>
      <dsp:spPr>
        <a:xfrm>
          <a:off x="419715" y="3781504"/>
          <a:ext cx="763119" cy="7631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3C863-5D03-4BE9-B3A9-FD91F38C85CD}">
      <dsp:nvSpPr>
        <dsp:cNvPr id="0" name=""/>
        <dsp:cNvSpPr/>
      </dsp:nvSpPr>
      <dsp:spPr>
        <a:xfrm>
          <a:off x="1602551" y="3469319"/>
          <a:ext cx="9370248" cy="138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43" tIns="146843" rIns="146843" bIns="146843" numCol="1" spcCol="1270" anchor="ctr" anchorCtr="0">
          <a:noAutofit/>
        </a:bodyPr>
        <a:lstStyle/>
        <a:p>
          <a:pPr marL="0" lvl="0" indent="0" algn="l" defTabSz="889000">
            <a:lnSpc>
              <a:spcPct val="90000"/>
            </a:lnSpc>
            <a:spcBef>
              <a:spcPct val="0"/>
            </a:spcBef>
            <a:spcAft>
              <a:spcPct val="35000"/>
            </a:spcAft>
            <a:buNone/>
          </a:pPr>
          <a:r>
            <a:rPr lang="en-US" sz="2000" kern="1200" dirty="0"/>
            <a:t>A pattern describes a particular recurring design </a:t>
          </a:r>
          <a:r>
            <a:rPr lang="en-US" sz="2000" i="1" kern="1200" dirty="0"/>
            <a:t>problem</a:t>
          </a:r>
          <a:r>
            <a:rPr lang="en-US" sz="2000" kern="1200" dirty="0"/>
            <a:t> that arises in specific design </a:t>
          </a:r>
          <a:r>
            <a:rPr lang="en-US" sz="2000" i="1" kern="1200" dirty="0"/>
            <a:t>contexts</a:t>
          </a:r>
          <a:r>
            <a:rPr lang="en-US" sz="2000" kern="1200" dirty="0"/>
            <a:t>, and presents a well-proven </a:t>
          </a:r>
          <a:r>
            <a:rPr lang="en-US" sz="2000" i="1" kern="1200" dirty="0"/>
            <a:t>solution</a:t>
          </a:r>
          <a:r>
            <a:rPr lang="en-US" sz="2000" kern="1200" dirty="0"/>
            <a:t> for the problem. The structures designed by architects of software systems are often based on one or more patterns.</a:t>
          </a:r>
        </a:p>
      </dsp:txBody>
      <dsp:txXfrm>
        <a:off x="1602551" y="3469319"/>
        <a:ext cx="9370248" cy="13874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AAAFF-4372-49AB-AFCD-0158DB3E57AE}">
      <dsp:nvSpPr>
        <dsp:cNvPr id="0" name=""/>
        <dsp:cNvSpPr/>
      </dsp:nvSpPr>
      <dsp:spPr>
        <a:xfrm>
          <a:off x="0" y="2016"/>
          <a:ext cx="10972800" cy="10217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6BB36-A545-47ED-9233-C4ACFA5E2C5F}">
      <dsp:nvSpPr>
        <dsp:cNvPr id="0" name=""/>
        <dsp:cNvSpPr/>
      </dsp:nvSpPr>
      <dsp:spPr>
        <a:xfrm>
          <a:off x="309083" y="231912"/>
          <a:ext cx="561969" cy="5619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A6B8DD-C63B-41A4-8429-7AA38CB63088}">
      <dsp:nvSpPr>
        <dsp:cNvPr id="0" name=""/>
        <dsp:cNvSpPr/>
      </dsp:nvSpPr>
      <dsp:spPr>
        <a:xfrm>
          <a:off x="1180135" y="2016"/>
          <a:ext cx="4937760" cy="102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7" tIns="108137" rIns="108137" bIns="108137" numCol="1" spcCol="1270" anchor="ctr" anchorCtr="0">
          <a:noAutofit/>
        </a:bodyPr>
        <a:lstStyle/>
        <a:p>
          <a:pPr marL="0" lvl="0" indent="0" algn="just" defTabSz="844550">
            <a:lnSpc>
              <a:spcPct val="90000"/>
            </a:lnSpc>
            <a:spcBef>
              <a:spcPct val="0"/>
            </a:spcBef>
            <a:spcAft>
              <a:spcPct val="35000"/>
            </a:spcAft>
            <a:buNone/>
          </a:pPr>
          <a:r>
            <a:rPr lang="en-US" sz="1900" kern="1200" dirty="0"/>
            <a:t>A failure occurs when the system no longer delivers a service consistent with its specification</a:t>
          </a:r>
        </a:p>
      </dsp:txBody>
      <dsp:txXfrm>
        <a:off x="1180135" y="2016"/>
        <a:ext cx="4937760" cy="1021762"/>
      </dsp:txXfrm>
    </dsp:sp>
    <dsp:sp modelId="{BB667B81-160D-4E8F-89F6-E066DD1278D9}">
      <dsp:nvSpPr>
        <dsp:cNvPr id="0" name=""/>
        <dsp:cNvSpPr/>
      </dsp:nvSpPr>
      <dsp:spPr>
        <a:xfrm>
          <a:off x="6684341" y="2016"/>
          <a:ext cx="3722012" cy="102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7" tIns="108137" rIns="108137" bIns="108137" numCol="1" spcCol="1270" anchor="ctr" anchorCtr="0">
          <a:noAutofit/>
        </a:bodyPr>
        <a:lstStyle/>
        <a:p>
          <a:pPr marL="0" lvl="0" indent="0" algn="l" defTabSz="800100">
            <a:lnSpc>
              <a:spcPct val="90000"/>
            </a:lnSpc>
            <a:spcBef>
              <a:spcPct val="0"/>
            </a:spcBef>
            <a:spcAft>
              <a:spcPct val="35000"/>
            </a:spcAft>
            <a:buNone/>
          </a:pPr>
          <a:r>
            <a:rPr lang="en-US" sz="1800" kern="1200" dirty="0"/>
            <a:t>this failure is observable by the system’s actors. </a:t>
          </a:r>
        </a:p>
      </dsp:txBody>
      <dsp:txXfrm>
        <a:off x="6684341" y="2016"/>
        <a:ext cx="3722012" cy="1021762"/>
      </dsp:txXfrm>
    </dsp:sp>
    <dsp:sp modelId="{C0F9CC18-4A2A-4767-A398-F614017E0B85}">
      <dsp:nvSpPr>
        <dsp:cNvPr id="0" name=""/>
        <dsp:cNvSpPr/>
      </dsp:nvSpPr>
      <dsp:spPr>
        <a:xfrm>
          <a:off x="0" y="1279218"/>
          <a:ext cx="10972800" cy="10217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844E37-549D-4E4D-8C02-3F8E9E6D9285}">
      <dsp:nvSpPr>
        <dsp:cNvPr id="0" name=""/>
        <dsp:cNvSpPr/>
      </dsp:nvSpPr>
      <dsp:spPr>
        <a:xfrm>
          <a:off x="309083" y="1509115"/>
          <a:ext cx="561969" cy="5619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1B5BF8-A65F-468F-813B-0F74BE8B83A4}">
      <dsp:nvSpPr>
        <dsp:cNvPr id="0" name=""/>
        <dsp:cNvSpPr/>
      </dsp:nvSpPr>
      <dsp:spPr>
        <a:xfrm>
          <a:off x="1180135" y="1279218"/>
          <a:ext cx="9792664" cy="102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7" tIns="108137" rIns="108137" bIns="108137" numCol="1" spcCol="1270" anchor="ctr" anchorCtr="0">
          <a:noAutofit/>
        </a:bodyPr>
        <a:lstStyle/>
        <a:p>
          <a:pPr marL="0" lvl="0" indent="0" algn="l" defTabSz="844550">
            <a:lnSpc>
              <a:spcPct val="90000"/>
            </a:lnSpc>
            <a:spcBef>
              <a:spcPct val="0"/>
            </a:spcBef>
            <a:spcAft>
              <a:spcPct val="35000"/>
            </a:spcAft>
            <a:buNone/>
          </a:pPr>
          <a:r>
            <a:rPr lang="en-US" sz="1900" kern="1200"/>
            <a:t>A fault (or combination of faults) has the potential to cause a failure. </a:t>
          </a:r>
        </a:p>
      </dsp:txBody>
      <dsp:txXfrm>
        <a:off x="1180135" y="1279218"/>
        <a:ext cx="9792664" cy="1021762"/>
      </dsp:txXfrm>
    </dsp:sp>
    <dsp:sp modelId="{65B1CC78-54A6-4EF4-A8BF-CE5387B5DD1E}">
      <dsp:nvSpPr>
        <dsp:cNvPr id="0" name=""/>
        <dsp:cNvSpPr/>
      </dsp:nvSpPr>
      <dsp:spPr>
        <a:xfrm>
          <a:off x="0" y="2556421"/>
          <a:ext cx="10972800" cy="10217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19C17-D4E4-478B-8166-1913F4192493}">
      <dsp:nvSpPr>
        <dsp:cNvPr id="0" name=""/>
        <dsp:cNvSpPr/>
      </dsp:nvSpPr>
      <dsp:spPr>
        <a:xfrm>
          <a:off x="309083" y="2786318"/>
          <a:ext cx="561969" cy="5619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C8DD69-CD4D-4F7F-A6C9-A98497BB2B72}">
      <dsp:nvSpPr>
        <dsp:cNvPr id="0" name=""/>
        <dsp:cNvSpPr/>
      </dsp:nvSpPr>
      <dsp:spPr>
        <a:xfrm>
          <a:off x="1180135" y="2556421"/>
          <a:ext cx="9792664" cy="102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7" tIns="108137" rIns="108137" bIns="108137" numCol="1" spcCol="1270" anchor="ctr" anchorCtr="0">
          <a:noAutofit/>
        </a:bodyPr>
        <a:lstStyle/>
        <a:p>
          <a:pPr marL="0" lvl="0" indent="0" algn="l" defTabSz="844550">
            <a:lnSpc>
              <a:spcPct val="90000"/>
            </a:lnSpc>
            <a:spcBef>
              <a:spcPct val="0"/>
            </a:spcBef>
            <a:spcAft>
              <a:spcPct val="35000"/>
            </a:spcAft>
            <a:buNone/>
          </a:pPr>
          <a:r>
            <a:rPr lang="en-US" sz="1900" kern="1200"/>
            <a:t>Availability tactics enable a system to endure faults so that services remain compliant with their specifications. </a:t>
          </a:r>
        </a:p>
      </dsp:txBody>
      <dsp:txXfrm>
        <a:off x="1180135" y="2556421"/>
        <a:ext cx="9792664" cy="1021762"/>
      </dsp:txXfrm>
    </dsp:sp>
    <dsp:sp modelId="{7B92CF6B-57F3-4CEC-AF6A-FF2A3595D672}">
      <dsp:nvSpPr>
        <dsp:cNvPr id="0" name=""/>
        <dsp:cNvSpPr/>
      </dsp:nvSpPr>
      <dsp:spPr>
        <a:xfrm>
          <a:off x="0" y="3833624"/>
          <a:ext cx="10972800" cy="10217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3BE39-A5B2-4644-8296-FE5E7F218B49}">
      <dsp:nvSpPr>
        <dsp:cNvPr id="0" name=""/>
        <dsp:cNvSpPr/>
      </dsp:nvSpPr>
      <dsp:spPr>
        <a:xfrm>
          <a:off x="309083" y="4063521"/>
          <a:ext cx="561969" cy="5619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45744A-C5DD-407F-99C0-73054B07BBDC}">
      <dsp:nvSpPr>
        <dsp:cNvPr id="0" name=""/>
        <dsp:cNvSpPr/>
      </dsp:nvSpPr>
      <dsp:spPr>
        <a:xfrm>
          <a:off x="1180135" y="3833624"/>
          <a:ext cx="9792664" cy="1021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7" tIns="108137" rIns="108137" bIns="108137" numCol="1" spcCol="1270" anchor="ctr" anchorCtr="0">
          <a:noAutofit/>
        </a:bodyPr>
        <a:lstStyle/>
        <a:p>
          <a:pPr marL="0" lvl="0" indent="0" algn="l" defTabSz="844550">
            <a:lnSpc>
              <a:spcPct val="90000"/>
            </a:lnSpc>
            <a:spcBef>
              <a:spcPct val="0"/>
            </a:spcBef>
            <a:spcAft>
              <a:spcPct val="35000"/>
            </a:spcAft>
            <a:buNone/>
          </a:pPr>
          <a:r>
            <a:rPr lang="en-US" sz="1900" kern="1200"/>
            <a:t>The tactics keep faults from becoming failures or at least bound the effects of the fault and make repair possible. </a:t>
          </a:r>
        </a:p>
      </dsp:txBody>
      <dsp:txXfrm>
        <a:off x="1180135" y="3833624"/>
        <a:ext cx="9792664" cy="102176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76AD2-81FB-4FCA-B16A-0FC2A42EBFBA}"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6C91-4290-4C1A-9AB4-881C512F40F9}" type="slidenum">
              <a:rPr lang="en-US" smtClean="0"/>
              <a:t>‹#›</a:t>
            </a:fld>
            <a:endParaRPr lang="en-US"/>
          </a:p>
        </p:txBody>
      </p:sp>
    </p:spTree>
    <p:extLst>
      <p:ext uri="{BB962C8B-B14F-4D97-AF65-F5344CB8AC3E}">
        <p14:creationId xmlns:p14="http://schemas.microsoft.com/office/powerpoint/2010/main" val="385721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fld id="{6B1E2413-3636-4884-B9D7-5395177396A5}" type="slidenum">
              <a:rPr lang="en-US" altLang="en-US" sz="1200">
                <a:solidFill>
                  <a:prstClr val="black"/>
                </a:solidFill>
                <a:latin typeface="Arial" charset="0"/>
              </a:rPr>
              <a:pPr/>
              <a:t>2</a:t>
            </a:fld>
            <a:endParaRPr lang="en-US" altLang="en-US" sz="1200">
              <a:solidFill>
                <a:prstClr val="black"/>
              </a:solidFill>
              <a:latin typeface="Arial" charset="0"/>
            </a:endParaRPr>
          </a:p>
        </p:txBody>
      </p:sp>
      <p:sp>
        <p:nvSpPr>
          <p:cNvPr id="48131" name="Rectangle 2"/>
          <p:cNvSpPr>
            <a:spLocks noGrp="1" noRot="1" noChangeAspect="1" noChangeArrowheads="1" noTextEdit="1"/>
          </p:cNvSpPr>
          <p:nvPr>
            <p:ph type="sldImg"/>
          </p:nvPr>
        </p:nvSpPr>
        <p:spPr>
          <a:xfrm>
            <a:off x="1108075" y="698500"/>
            <a:ext cx="4643438" cy="3482975"/>
          </a:xfrm>
          <a:solidFill>
            <a:srgbClr val="FFFFFF"/>
          </a:solidFill>
          <a:ln/>
        </p:spPr>
      </p:sp>
      <p:sp>
        <p:nvSpPr>
          <p:cNvPr id="48132" name="Rectangle 3"/>
          <p:cNvSpPr>
            <a:spLocks noGrp="1" noChangeArrowheads="1"/>
          </p:cNvSpPr>
          <p:nvPr>
            <p:ph type="body" idx="1"/>
          </p:nvPr>
        </p:nvSpPr>
        <p:spPr>
          <a:xfrm>
            <a:off x="914400" y="4414177"/>
            <a:ext cx="5029200" cy="4184993"/>
          </a:xfrm>
          <a:solidFill>
            <a:srgbClr val="FFFFFF"/>
          </a:solidFill>
          <a:ln>
            <a:solidFill>
              <a:srgbClr val="000000"/>
            </a:solidFill>
          </a:ln>
        </p:spPr>
        <p:txBody>
          <a:bodyPr/>
          <a:lstStyle/>
          <a:p>
            <a:pPr eaLnBrk="1" hangingPunct="1"/>
            <a:endParaRPr lang="en-US" altLang="en-US">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424A44-053E-4680-9B61-A1D1AF786340}" type="slidenum">
              <a:rPr lang="en-US"/>
              <a:pPr/>
              <a:t>71</a:t>
            </a:fld>
            <a:endParaRPr lang="en-US"/>
          </a:p>
        </p:txBody>
      </p:sp>
      <p:sp>
        <p:nvSpPr>
          <p:cNvPr id="816130" name="Rectangle 2"/>
          <p:cNvSpPr>
            <a:spLocks noGrp="1" noRot="1" noChangeAspect="1" noChangeArrowheads="1" noTextEdit="1"/>
          </p:cNvSpPr>
          <p:nvPr>
            <p:ph type="sldImg"/>
          </p:nvPr>
        </p:nvSpPr>
        <p:spPr>
          <a:ln/>
        </p:spPr>
      </p:sp>
      <p:sp>
        <p:nvSpPr>
          <p:cNvPr id="816131"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DBEE7D-02F3-49C6-B0C0-2F6C99CCE1F7}" type="slidenum">
              <a:rPr lang="en-US"/>
              <a:pPr/>
              <a:t>63</a:t>
            </a:fld>
            <a:endParaRPr lang="en-US"/>
          </a:p>
        </p:txBody>
      </p:sp>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81C069-DD82-41BA-B1CB-8691ADC88CF5}" type="slidenum">
              <a:rPr lang="en-US"/>
              <a:pPr/>
              <a:t>64</a:t>
            </a:fld>
            <a:endParaRPr lang="en-US"/>
          </a:p>
        </p:txBody>
      </p:sp>
      <p:sp>
        <p:nvSpPr>
          <p:cNvPr id="800770" name="Rectangle 2"/>
          <p:cNvSpPr>
            <a:spLocks noGrp="1" noRot="1" noChangeAspect="1" noChangeArrowheads="1" noTextEdit="1"/>
          </p:cNvSpPr>
          <p:nvPr>
            <p:ph type="sldImg"/>
          </p:nvPr>
        </p:nvSpPr>
        <p:spPr>
          <a:ln/>
        </p:spPr>
      </p:sp>
      <p:sp>
        <p:nvSpPr>
          <p:cNvPr id="800771"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B0CCAE-3ABA-4C92-A457-1C742F161B5F}" type="slidenum">
              <a:rPr lang="en-US"/>
              <a:pPr/>
              <a:t>65</a:t>
            </a:fld>
            <a:endParaRPr lang="en-US"/>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9878A-A18C-4EA4-B5B5-16B9056F2B48}" type="slidenum">
              <a:rPr lang="en-US"/>
              <a:pPr/>
              <a:t>66</a:t>
            </a:fld>
            <a:endParaRPr lang="en-US"/>
          </a:p>
        </p:txBody>
      </p:sp>
      <p:sp>
        <p:nvSpPr>
          <p:cNvPr id="805890" name="Rectangle 2"/>
          <p:cNvSpPr>
            <a:spLocks noGrp="1" noRot="1" noChangeAspect="1" noChangeArrowheads="1" noTextEdit="1"/>
          </p:cNvSpPr>
          <p:nvPr>
            <p:ph type="sldImg"/>
          </p:nvPr>
        </p:nvSpPr>
        <p:spPr>
          <a:ln/>
        </p:spPr>
      </p:sp>
      <p:sp>
        <p:nvSpPr>
          <p:cNvPr id="805891"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D124FE-7089-4BC2-86F4-ACCB6F5FC802}" type="slidenum">
              <a:rPr lang="en-US"/>
              <a:pPr/>
              <a:t>67</a:t>
            </a:fld>
            <a:endParaRPr lang="en-US"/>
          </a:p>
        </p:txBody>
      </p:sp>
      <p:sp>
        <p:nvSpPr>
          <p:cNvPr id="807938" name="Rectangle 2"/>
          <p:cNvSpPr>
            <a:spLocks noGrp="1" noRot="1" noChangeAspect="1" noChangeArrowheads="1" noTextEdit="1"/>
          </p:cNvSpPr>
          <p:nvPr>
            <p:ph type="sldImg"/>
          </p:nvPr>
        </p:nvSpPr>
        <p:spPr>
          <a:ln/>
        </p:spPr>
      </p:sp>
      <p:sp>
        <p:nvSpPr>
          <p:cNvPr id="807939"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8A995C-7771-47B1-80E1-7246D7BEE9B7}" type="slidenum">
              <a:rPr lang="en-US"/>
              <a:pPr/>
              <a:t>68</a:t>
            </a:fld>
            <a:endParaRPr lang="en-US"/>
          </a:p>
        </p:txBody>
      </p:sp>
      <p:sp>
        <p:nvSpPr>
          <p:cNvPr id="809986" name="Rectangle 2"/>
          <p:cNvSpPr>
            <a:spLocks noGrp="1" noRot="1" noChangeAspect="1" noChangeArrowheads="1" noTextEdit="1"/>
          </p:cNvSpPr>
          <p:nvPr>
            <p:ph type="sldImg"/>
          </p:nvPr>
        </p:nvSpPr>
        <p:spPr>
          <a:ln/>
        </p:spPr>
      </p:sp>
      <p:sp>
        <p:nvSpPr>
          <p:cNvPr id="809987"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4979D-1CF3-4FB0-AADE-2D325A6C1ACE}" type="slidenum">
              <a:rPr lang="en-US"/>
              <a:pPr/>
              <a:t>69</a:t>
            </a:fld>
            <a:endParaRPr lang="en-US"/>
          </a:p>
        </p:txBody>
      </p:sp>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37B156-8440-40C5-9465-BEC2839C060F}" type="slidenum">
              <a:rPr lang="en-US"/>
              <a:pPr/>
              <a:t>70</a:t>
            </a:fld>
            <a:endParaRPr lang="en-US"/>
          </a:p>
        </p:txBody>
      </p:sp>
      <p:sp>
        <p:nvSpPr>
          <p:cNvPr id="814082" name="Rectangle 2"/>
          <p:cNvSpPr>
            <a:spLocks noGrp="1" noRot="1" noChangeAspect="1" noChangeArrowheads="1" noTextEdit="1"/>
          </p:cNvSpPr>
          <p:nvPr>
            <p:ph type="sldImg"/>
          </p:nvPr>
        </p:nvSpPr>
        <p:spPr>
          <a:ln/>
        </p:spPr>
      </p:sp>
      <p:sp>
        <p:nvSpPr>
          <p:cNvPr id="814083" name="Rectangle 3"/>
          <p:cNvSpPr>
            <a:spLocks noGrp="1" noChangeArrowheads="1"/>
          </p:cNvSpPr>
          <p:nvPr>
            <p:ph type="body" idx="1"/>
          </p:nvPr>
        </p:nvSpPr>
        <p:spPr>
          <a:xfrm>
            <a:off x="687586" y="4342191"/>
            <a:ext cx="5482828" cy="4116917"/>
          </a:xfrm>
        </p:spPr>
        <p:txBody>
          <a:bodyPr/>
          <a:lstStyle/>
          <a:p>
            <a:r>
              <a:rPr lang="en-US"/>
              <a:t>Tactic is fine grain adjustment of quality attributes within a pattern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B1A7-85DD-6C11-76DA-A4C3C9922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8C8376-93BC-5F92-6E0F-EF635CE649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9A9754-1F21-28FE-8410-A8344D573069}"/>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8376D292-F1D9-2134-32A7-4368EF894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2F342-73E8-5819-C6E6-41C804153702}"/>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2424419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13B7-756F-F0CE-2CB5-74732D4A34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C87F0E-C8AE-1380-3D82-5B20BC97A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4188A-BEDE-A514-B363-97D7D9817234}"/>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203D686F-55BB-B7FA-0E6C-B59CAF813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5D26B-A2BA-E299-77FB-AA2512021112}"/>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3722328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F5E77-102F-E77C-4BEB-F6515EE121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ACE3E-6D82-DDD5-706B-47E55D6973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B36E2-62F4-B089-1EE4-B8CAE2F212BB}"/>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ED8373AC-73F5-1205-AAC9-DD8A15C5B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A4344-EF04-99B3-D4E7-91100C14BB63}"/>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421913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F0CDB67-B98A-4AC5-929D-81BD9B8E0ED5}" type="datetime1">
              <a:rPr lang="en-AU" smtClean="0">
                <a:solidFill>
                  <a:prstClr val="black">
                    <a:tint val="75000"/>
                  </a:prstClr>
                </a:solidFill>
              </a:rPr>
              <a:pPr/>
              <a:t>17/04/2025</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dirty="0">
                <a:solidFill>
                  <a:prstClr val="black">
                    <a:tint val="75000"/>
                  </a:prstClr>
                </a:solidFill>
              </a:rPr>
              <a:t>© Len Bass, Paul Clements, Rick Kazman,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pic>
        <p:nvPicPr>
          <p:cNvPr id="7"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2496277" cy="18722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4273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1026"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1271456" cy="95359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ooter Placeholder 8"/>
          <p:cNvSpPr>
            <a:spLocks noGrp="1"/>
          </p:cNvSpPr>
          <p:nvPr>
            <p:ph type="ftr" sz="quarter" idx="11"/>
          </p:nvPr>
        </p:nvSpPr>
        <p:spPr>
          <a:xfrm>
            <a:off x="1871531" y="6356351"/>
            <a:ext cx="8448939" cy="365125"/>
          </a:xfrm>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Tree>
    <p:extLst>
      <p:ext uri="{BB962C8B-B14F-4D97-AF65-F5344CB8AC3E}">
        <p14:creationId xmlns:p14="http://schemas.microsoft.com/office/powerpoint/2010/main" val="1406628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D9AFD-92D5-4F38-81E5-3FBC268DED4A}" type="datetime1">
              <a:rPr lang="en-AU" smtClean="0">
                <a:solidFill>
                  <a:prstClr val="black">
                    <a:tint val="75000"/>
                  </a:prstClr>
                </a:solidFill>
              </a:rPr>
              <a:pPr/>
              <a:t>17/04/2025</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pic>
        <p:nvPicPr>
          <p:cNvPr id="7"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2496277" cy="18722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3256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10382944" cy="778098"/>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609600" y="1268760"/>
            <a:ext cx="53848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268760"/>
            <a:ext cx="5384800" cy="48574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AADA7F1-F5F6-4965-B98A-1EF216FC21E9}" type="datetime1">
              <a:rPr lang="en-AU" smtClean="0">
                <a:solidFill>
                  <a:prstClr val="black">
                    <a:tint val="75000"/>
                  </a:prstClr>
                </a:solidFill>
              </a:rPr>
              <a:pPr/>
              <a:t>17/04/2025</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pic>
        <p:nvPicPr>
          <p:cNvPr id="8"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1271456" cy="953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50170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F0D0951D-1B64-4AD7-951D-395C8B37DA62}" type="datetime1">
              <a:rPr lang="en-AU" smtClean="0">
                <a:solidFill>
                  <a:prstClr val="black">
                    <a:tint val="75000"/>
                  </a:prstClr>
                </a:solidFill>
              </a:rPr>
              <a:pPr/>
              <a:t>17/04/2025</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9" name="Slide Number Placeholder 8"/>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pic>
        <p:nvPicPr>
          <p:cNvPr id="10"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1271456" cy="953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67514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10382944" cy="778098"/>
          </a:xfrm>
        </p:spPr>
        <p:txBody>
          <a:body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3054D5B1-B0B7-4FEE-A636-82BBB8DC2F24}" type="datetime1">
              <a:rPr lang="en-AU" smtClean="0">
                <a:solidFill>
                  <a:prstClr val="black">
                    <a:tint val="75000"/>
                  </a:prstClr>
                </a:solidFill>
              </a:rPr>
              <a:pPr/>
              <a:t>17/04/2025</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5" name="Slide Number Placeholder 4"/>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pic>
        <p:nvPicPr>
          <p:cNvPr id="6" name="Picture 2" descr="C:\Users\lbass\Documents\SAP3\SAP3 cove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28" y="116632"/>
            <a:ext cx="1271456" cy="953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106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3E332-3D0B-4932-A3B1-41A6E16690E0}" type="datetime1">
              <a:rPr lang="en-AU" smtClean="0">
                <a:solidFill>
                  <a:prstClr val="black">
                    <a:tint val="75000"/>
                  </a:prstClr>
                </a:solidFill>
              </a:rPr>
              <a:pPr/>
              <a:t>17/04/2025</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4" name="Slide Number Placeholder 3"/>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593760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EB9C4-EF48-4255-A3A3-972222EC13E9}" type="datetime1">
              <a:rPr lang="en-AU" smtClean="0">
                <a:solidFill>
                  <a:prstClr val="black">
                    <a:tint val="75000"/>
                  </a:prstClr>
                </a:solidFill>
              </a:rPr>
              <a:pPr/>
              <a:t>17/04/2025</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35917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998C-4C8B-C138-44F7-BB239F306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97C7A8-E138-CAD0-F48B-4D8619B6B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83BD0-FAFB-27DF-5C57-A23F87B140FF}"/>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F219042F-2553-2BDE-2821-D14FA2A98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1353C-EFF1-0A76-E731-DBDBCE502FF9}"/>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106254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C94F8-BF1B-412F-A811-124AF48AB6BD}" type="datetime1">
              <a:rPr lang="en-AU" smtClean="0">
                <a:solidFill>
                  <a:prstClr val="black">
                    <a:tint val="75000"/>
                  </a:prstClr>
                </a:solidFill>
              </a:rPr>
              <a:pPr/>
              <a:t>17/04/2025</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7" name="Slide Number Placeholder 6"/>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96536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368C8F9-EC1D-4BA9-A60E-999AFF963F40}" type="datetime1">
              <a:rPr lang="en-AU" smtClean="0">
                <a:solidFill>
                  <a:prstClr val="black">
                    <a:tint val="75000"/>
                  </a:prstClr>
                </a:solidFill>
              </a:rPr>
              <a:pPr/>
              <a:t>17/04/2025</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911382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07FB916B-826A-4DC1-AF36-AFE8D11DE3BA}" type="datetime1">
              <a:rPr lang="en-AU" smtClean="0">
                <a:solidFill>
                  <a:prstClr val="black">
                    <a:tint val="75000"/>
                  </a:prstClr>
                </a:solidFill>
              </a:rPr>
              <a:pPr/>
              <a:t>17/04/2025</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dirty="0">
                <a:solidFill>
                  <a:prstClr val="black">
                    <a:tint val="75000"/>
                  </a:prstClr>
                </a:solidFill>
              </a:rPr>
              <a:t>© Len Bass, Paul 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6" name="Slide Number Placeholder 5"/>
          <p:cNvSpPr>
            <a:spLocks noGrp="1"/>
          </p:cNvSpPr>
          <p:nvPr>
            <p:ph type="sldNum" sz="quarter" idx="12"/>
          </p:nvPr>
        </p:nvSpPr>
        <p:spPr/>
        <p:txBody>
          <a:body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02385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70F6-16D0-EBDB-F37E-086030483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A1BCF3-F2BD-1201-A1A4-6C2AE8E1B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C1E4CE-2713-106D-0DA0-6F4E85A383BD}"/>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050B4663-3105-10E9-2E0E-ECA30410A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CE763-AA3D-EE57-4CF6-81DAAF1328FE}"/>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174200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BD2B-E314-C8EA-33AF-8EFAA4A8E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5B2E9B-24D8-8C43-340A-216115ED29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CB2EB-D2DD-72B2-66CE-FE9F1C1FE9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B567E-633E-0D08-A16F-0CF2F647CEF0}"/>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6" name="Footer Placeholder 5">
            <a:extLst>
              <a:ext uri="{FF2B5EF4-FFF2-40B4-BE49-F238E27FC236}">
                <a16:creationId xmlns:a16="http://schemas.microsoft.com/office/drawing/2014/main" id="{3D3EA3D6-05B3-8612-DFF8-7531BC4D8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3F1AA-D72D-2522-6261-C14A90080DF5}"/>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40942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C0C7-7D48-B10C-6529-B39691B041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572FE0-78C2-1C65-6076-0684C163C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CDE12B-D3B8-D88E-E166-198D4DE78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821F5-9D72-3601-60CD-C26C9FA5C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FC3E-2B55-95C4-FA79-47C00B64F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EC3AF0-E399-B06D-1E72-3BED19BA8D3B}"/>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8" name="Footer Placeholder 7">
            <a:extLst>
              <a:ext uri="{FF2B5EF4-FFF2-40B4-BE49-F238E27FC236}">
                <a16:creationId xmlns:a16="http://schemas.microsoft.com/office/drawing/2014/main" id="{67C20E79-79C3-85F8-44FD-8243B9CD53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002A26-E83C-4708-8142-04662E8F0B4E}"/>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2295404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7A2E-C0A8-CA5B-55F1-DEE6E5C4D9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0AFB23-BA26-7DBC-43AE-2BC37019C8D4}"/>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4" name="Footer Placeholder 3">
            <a:extLst>
              <a:ext uri="{FF2B5EF4-FFF2-40B4-BE49-F238E27FC236}">
                <a16:creationId xmlns:a16="http://schemas.microsoft.com/office/drawing/2014/main" id="{9EE58064-9187-A0A5-2271-082F4141CD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BED178-D11D-DF4C-B365-110C6664EC1A}"/>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83463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E6373-6AD9-A4A8-DC5F-C5F4D0CF2E11}"/>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3" name="Footer Placeholder 2">
            <a:extLst>
              <a:ext uri="{FF2B5EF4-FFF2-40B4-BE49-F238E27FC236}">
                <a16:creationId xmlns:a16="http://schemas.microsoft.com/office/drawing/2014/main" id="{0847D9AF-47E4-8AB6-9669-00D060CBD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DB1736-54FC-B95A-A5D7-9260BF9FAA75}"/>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854225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7DFF-344B-59A0-F3FF-790046012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894DF1-F218-8F8E-ED61-A55988193A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023F3-DAE8-EAA6-A8B1-C29891FAC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DAFBF-D839-7EE9-C2E9-015E42B8B74D}"/>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6" name="Footer Placeholder 5">
            <a:extLst>
              <a:ext uri="{FF2B5EF4-FFF2-40B4-BE49-F238E27FC236}">
                <a16:creationId xmlns:a16="http://schemas.microsoft.com/office/drawing/2014/main" id="{F740BE44-09EE-2F72-FDA4-6DF548F6CF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E13A0-EC46-9895-A26D-76041068D5E1}"/>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237694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DAAE-B1D0-180F-3995-23896483A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70D6F8-FE2E-3DDC-51C4-46CBA91FB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7B677-590B-E796-438F-E603DCA15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4BB455-229A-B70F-62F5-632A09297752}"/>
              </a:ext>
            </a:extLst>
          </p:cNvPr>
          <p:cNvSpPr>
            <a:spLocks noGrp="1"/>
          </p:cNvSpPr>
          <p:nvPr>
            <p:ph type="dt" sz="half" idx="10"/>
          </p:nvPr>
        </p:nvSpPr>
        <p:spPr/>
        <p:txBody>
          <a:bodyPr/>
          <a:lstStyle/>
          <a:p>
            <a:fld id="{ECE5484D-878E-45E3-81B9-C5955936CA56}" type="datetimeFigureOut">
              <a:rPr lang="en-US" smtClean="0"/>
              <a:t>4/17/2025</a:t>
            </a:fld>
            <a:endParaRPr lang="en-US"/>
          </a:p>
        </p:txBody>
      </p:sp>
      <p:sp>
        <p:nvSpPr>
          <p:cNvPr id="6" name="Footer Placeholder 5">
            <a:extLst>
              <a:ext uri="{FF2B5EF4-FFF2-40B4-BE49-F238E27FC236}">
                <a16:creationId xmlns:a16="http://schemas.microsoft.com/office/drawing/2014/main" id="{8F077A55-985F-E8F1-A3CA-0F4E5154EE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5ABB8-9C6C-8DAE-C54F-9327E7A1BBB1}"/>
              </a:ext>
            </a:extLst>
          </p:cNvPr>
          <p:cNvSpPr>
            <a:spLocks noGrp="1"/>
          </p:cNvSpPr>
          <p:nvPr>
            <p:ph type="sldNum" sz="quarter" idx="12"/>
          </p:nvPr>
        </p:nvSpPr>
        <p:spPr/>
        <p:txBody>
          <a:bodyPr/>
          <a:lstStyle/>
          <a:p>
            <a:fld id="{00E8AB40-E278-4AB9-958A-05A84EEF85D7}" type="slidenum">
              <a:rPr lang="en-US" smtClean="0"/>
              <a:t>‹#›</a:t>
            </a:fld>
            <a:endParaRPr lang="en-US"/>
          </a:p>
        </p:txBody>
      </p:sp>
    </p:spTree>
    <p:extLst>
      <p:ext uri="{BB962C8B-B14F-4D97-AF65-F5344CB8AC3E}">
        <p14:creationId xmlns:p14="http://schemas.microsoft.com/office/powerpoint/2010/main" val="3622853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3DF3D-3D43-5454-3982-28A8AC3C4B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BF2FFC-8267-B91A-39BE-0335BB17A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18891-DE22-8906-9A88-0CBE3AAA48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5484D-878E-45E3-81B9-C5955936CA56}" type="datetimeFigureOut">
              <a:rPr lang="en-US" smtClean="0"/>
              <a:t>4/17/2025</a:t>
            </a:fld>
            <a:endParaRPr lang="en-US"/>
          </a:p>
        </p:txBody>
      </p:sp>
      <p:sp>
        <p:nvSpPr>
          <p:cNvPr id="5" name="Footer Placeholder 4">
            <a:extLst>
              <a:ext uri="{FF2B5EF4-FFF2-40B4-BE49-F238E27FC236}">
                <a16:creationId xmlns:a16="http://schemas.microsoft.com/office/drawing/2014/main" id="{FCD9C970-B0A4-1587-1E12-5CB63D850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74B069-BC09-DB09-4711-0F39FEEAB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8AB40-E278-4AB9-958A-05A84EEF85D7}" type="slidenum">
              <a:rPr lang="en-US" smtClean="0"/>
              <a:t>‹#›</a:t>
            </a:fld>
            <a:endParaRPr lang="en-US"/>
          </a:p>
        </p:txBody>
      </p:sp>
    </p:spTree>
    <p:extLst>
      <p:ext uri="{BB962C8B-B14F-4D97-AF65-F5344CB8AC3E}">
        <p14:creationId xmlns:p14="http://schemas.microsoft.com/office/powerpoint/2010/main" val="1639658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778098"/>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3DB84-98FB-4B92-9E59-12D7CC27F3EE}" type="datetime1">
              <a:rPr lang="en-AU" smtClean="0">
                <a:solidFill>
                  <a:prstClr val="black">
                    <a:tint val="75000"/>
                  </a:prstClr>
                </a:solidFill>
              </a:rPr>
              <a:pPr/>
              <a:t>17/04/2025</a:t>
            </a:fld>
            <a:endParaRPr lang="en-AU">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solidFill>
                  <a:prstClr val="black">
                    <a:tint val="75000"/>
                  </a:prstClr>
                </a:solidFill>
              </a:rPr>
              <a:t>© Len Bass</a:t>
            </a:r>
            <a:r>
              <a:rPr lang="en-AU">
                <a:solidFill>
                  <a:prstClr val="black">
                    <a:tint val="75000"/>
                  </a:prstClr>
                </a:solidFill>
              </a:rPr>
              <a:t>, Paul </a:t>
            </a:r>
            <a:r>
              <a:rPr lang="en-AU" dirty="0">
                <a:solidFill>
                  <a:prstClr val="black">
                    <a:tint val="75000"/>
                  </a:prstClr>
                </a:solidFill>
              </a:rPr>
              <a:t>Clements, Rick </a:t>
            </a:r>
            <a:r>
              <a:rPr lang="en-AU" dirty="0" err="1">
                <a:solidFill>
                  <a:prstClr val="black">
                    <a:tint val="75000"/>
                  </a:prstClr>
                </a:solidFill>
              </a:rPr>
              <a:t>Kazman</a:t>
            </a:r>
            <a:r>
              <a:rPr lang="en-AU" dirty="0">
                <a:solidFill>
                  <a:prstClr val="black">
                    <a:tint val="75000"/>
                  </a:prstClr>
                </a:solidFill>
              </a:rPr>
              <a:t>, distributed under Creative Commons Attribution License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8C58C-0836-46C6-8F9A-AF87B5CA09C9}"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88287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a circular staircase">
            <a:extLst>
              <a:ext uri="{FF2B5EF4-FFF2-40B4-BE49-F238E27FC236}">
                <a16:creationId xmlns:a16="http://schemas.microsoft.com/office/drawing/2014/main" id="{F104D603-EABE-111A-5DB0-454865CA9D67}"/>
              </a:ext>
            </a:extLst>
          </p:cNvPr>
          <p:cNvPicPr>
            <a:picLocks noChangeAspect="1"/>
          </p:cNvPicPr>
          <p:nvPr/>
        </p:nvPicPr>
        <p:blipFill rotWithShape="1">
          <a:blip r:embed="rId2">
            <a:alphaModFix amt="50000"/>
          </a:blip>
          <a:srcRect t="15174" b="556"/>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AU">
                <a:solidFill>
                  <a:srgbClr val="FFFFFF"/>
                </a:solidFill>
              </a:rPr>
              <a:t>Software Architecture</a:t>
            </a:r>
          </a:p>
        </p:txBody>
      </p:sp>
      <p:sp>
        <p:nvSpPr>
          <p:cNvPr id="3" name="Subtitle 2"/>
          <p:cNvSpPr>
            <a:spLocks noGrp="1"/>
          </p:cNvSpPr>
          <p:nvPr>
            <p:ph type="subTitle" idx="1"/>
          </p:nvPr>
        </p:nvSpPr>
        <p:spPr>
          <a:xfrm>
            <a:off x="1524000" y="4159404"/>
            <a:ext cx="9144000" cy="1098395"/>
          </a:xfrm>
        </p:spPr>
        <p:txBody>
          <a:bodyPr>
            <a:normAutofit/>
          </a:bodyPr>
          <a:lstStyle/>
          <a:p>
            <a:r>
              <a:rPr lang="en-AU">
                <a:solidFill>
                  <a:srgbClr val="FFFFFF"/>
                </a:solidFill>
              </a:rPr>
              <a:t>Dr. Mohamad Kassab</a:t>
            </a:r>
          </a:p>
        </p:txBody>
      </p:sp>
    </p:spTree>
    <p:extLst>
      <p:ext uri="{BB962C8B-B14F-4D97-AF65-F5344CB8AC3E}">
        <p14:creationId xmlns:p14="http://schemas.microsoft.com/office/powerpoint/2010/main" val="27635391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1577" name="Flowchart: Document 62157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Building Automation System (BAS) – Case Study</a:t>
            </a:r>
          </a:p>
        </p:txBody>
      </p:sp>
      <p:pic>
        <p:nvPicPr>
          <p:cNvPr id="6215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669452"/>
            <a:ext cx="7347537" cy="5520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defRPr/>
            </a:pPr>
            <a:fld id="{DC0C279C-E702-4B81-9AF3-1F50BC1688CA}" type="slidenum">
              <a:rPr lang="en-US" smtClean="0"/>
              <a:pPr algn="l">
                <a:spcAft>
                  <a:spcPts val="600"/>
                </a:spcAft>
                <a:defRPr/>
              </a:pPr>
              <a:t>10</a:t>
            </a:fld>
            <a:endParaRPr lang="en-US"/>
          </a:p>
        </p:txBody>
      </p:sp>
    </p:spTree>
    <p:extLst>
      <p:ext uri="{BB962C8B-B14F-4D97-AF65-F5344CB8AC3E}">
        <p14:creationId xmlns:p14="http://schemas.microsoft.com/office/powerpoint/2010/main" val="61904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Automation System </a:t>
            </a:r>
          </a:p>
        </p:txBody>
      </p:sp>
      <p:sp>
        <p:nvSpPr>
          <p:cNvPr id="3" name="Content Placeholder 2"/>
          <p:cNvSpPr>
            <a:spLocks noGrp="1"/>
          </p:cNvSpPr>
          <p:nvPr>
            <p:ph idx="1"/>
          </p:nvPr>
        </p:nvSpPr>
        <p:spPr/>
        <p:txBody>
          <a:bodyPr>
            <a:normAutofit lnSpcReduction="10000"/>
          </a:bodyPr>
          <a:lstStyle/>
          <a:p>
            <a:r>
              <a:rPr lang="en-US" dirty="0">
                <a:solidFill>
                  <a:srgbClr val="222B33"/>
                </a:solidFill>
                <a:latin typeface="Arial" panose="020B0604020202020204" pitchFamily="34" charset="0"/>
              </a:rPr>
              <a:t>Consider a company that primarily sells hardware devices for building automation. </a:t>
            </a:r>
          </a:p>
          <a:p>
            <a:r>
              <a:rPr lang="en-US" dirty="0">
                <a:solidFill>
                  <a:srgbClr val="222B33"/>
                </a:solidFill>
                <a:latin typeface="Arial" panose="020B0604020202020204" pitchFamily="34" charset="0"/>
              </a:rPr>
              <a:t>They have software applications that manage a network of these devices but this constitutes a loss leader, i.e. they lose money on the software but it helps the sale of the hardware devices. </a:t>
            </a:r>
          </a:p>
          <a:p>
            <a:r>
              <a:rPr lang="en-US" dirty="0">
                <a:solidFill>
                  <a:srgbClr val="222B33"/>
                </a:solidFill>
                <a:latin typeface="Arial" panose="020B0604020202020204" pitchFamily="34" charset="0"/>
              </a:rPr>
              <a:t>The company realizes that the hardware is being commoditized and over time the profit margins on the sale of their hardware devices are going to shrink. In order to sustain their business long term, the company decides to create a new building automation system that will be profitable. </a:t>
            </a:r>
          </a:p>
        </p:txBody>
      </p:sp>
    </p:spTree>
    <p:extLst>
      <p:ext uri="{BB962C8B-B14F-4D97-AF65-F5344CB8AC3E}">
        <p14:creationId xmlns:p14="http://schemas.microsoft.com/office/powerpoint/2010/main" val="246285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Automation System </a:t>
            </a:r>
          </a:p>
        </p:txBody>
      </p:sp>
      <p:sp>
        <p:nvSpPr>
          <p:cNvPr id="3" name="Content Placeholder 2"/>
          <p:cNvSpPr>
            <a:spLocks noGrp="1"/>
          </p:cNvSpPr>
          <p:nvPr>
            <p:ph idx="1"/>
          </p:nvPr>
        </p:nvSpPr>
        <p:spPr/>
        <p:txBody>
          <a:bodyPr>
            <a:normAutofit fontScale="85000" lnSpcReduction="20000"/>
          </a:bodyPr>
          <a:lstStyle/>
          <a:p>
            <a:r>
              <a:rPr lang="en-US" dirty="0">
                <a:solidFill>
                  <a:srgbClr val="222B33"/>
                </a:solidFill>
                <a:latin typeface="Arial" panose="020B0604020202020204" pitchFamily="34" charset="0"/>
              </a:rPr>
              <a:t>They wish to accomplish this by doing two things</a:t>
            </a:r>
          </a:p>
          <a:p>
            <a:endParaRPr lang="en-US" dirty="0">
              <a:solidFill>
                <a:srgbClr val="222B33"/>
              </a:solidFill>
              <a:latin typeface="Arial" panose="020B0604020202020204" pitchFamily="34" charset="0"/>
            </a:endParaRPr>
          </a:p>
          <a:p>
            <a:pPr marL="0" indent="0">
              <a:buNone/>
            </a:pPr>
            <a:r>
              <a:rPr lang="en-US" dirty="0">
                <a:solidFill>
                  <a:srgbClr val="222B33"/>
                </a:solidFill>
                <a:latin typeface="Arial" panose="020B0604020202020204" pitchFamily="34" charset="0"/>
              </a:rPr>
              <a:t>– reduce internal development costs and expand the market. </a:t>
            </a:r>
          </a:p>
          <a:p>
            <a:pPr marL="0" indent="0">
              <a:buNone/>
            </a:pPr>
            <a:endParaRPr lang="en-US" dirty="0">
              <a:solidFill>
                <a:srgbClr val="222B33"/>
              </a:solidFill>
              <a:latin typeface="Arial" panose="020B0604020202020204" pitchFamily="34" charset="0"/>
            </a:endParaRPr>
          </a:p>
          <a:p>
            <a:pPr marL="0" indent="0">
              <a:buNone/>
            </a:pPr>
            <a:r>
              <a:rPr lang="en-US" dirty="0">
                <a:solidFill>
                  <a:srgbClr val="222B33"/>
                </a:solidFill>
                <a:latin typeface="Arial" panose="020B0604020202020204" pitchFamily="34" charset="0"/>
              </a:rPr>
              <a:t>Internal development costs can be reduced by replacing several of the existing applications with a single building automation system. </a:t>
            </a:r>
          </a:p>
          <a:p>
            <a:pPr marL="0" indent="0">
              <a:buNone/>
            </a:pPr>
            <a:endParaRPr lang="en-US" dirty="0">
              <a:solidFill>
                <a:srgbClr val="222B33"/>
              </a:solidFill>
              <a:latin typeface="Arial" panose="020B0604020202020204" pitchFamily="34" charset="0"/>
            </a:endParaRPr>
          </a:p>
          <a:p>
            <a:pPr marL="0" indent="0">
              <a:buNone/>
            </a:pPr>
            <a:r>
              <a:rPr lang="en-US" dirty="0">
                <a:solidFill>
                  <a:srgbClr val="222B33"/>
                </a:solidFill>
                <a:latin typeface="Arial" panose="020B0604020202020204" pitchFamily="34" charset="0"/>
              </a:rPr>
              <a:t>Market expansion can be achieved by entering new and emerging geographic markets and opening new sales channel in the form of Value Added Resellers (VARs). VARs sell the new building automation system under their own brand to support building automation hardware devices of many different manufacturers.</a:t>
            </a:r>
            <a:endParaRPr lang="en-US" dirty="0"/>
          </a:p>
          <a:p>
            <a:endParaRPr lang="en-US" dirty="0"/>
          </a:p>
        </p:txBody>
      </p:sp>
    </p:spTree>
    <p:extLst>
      <p:ext uri="{BB962C8B-B14F-4D97-AF65-F5344CB8AC3E}">
        <p14:creationId xmlns:p14="http://schemas.microsoft.com/office/powerpoint/2010/main" val="1542334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A79893-B899-44B0-BF5F-A6A60DB1200D}"/>
              </a:ext>
            </a:extLst>
          </p:cNvPr>
          <p:cNvSpPr>
            <a:spLocks noGrp="1"/>
          </p:cNvSpPr>
          <p:nvPr>
            <p:ph type="ftr" sz="quarter" idx="11"/>
          </p:nvPr>
        </p:nvSpPr>
        <p:spPr/>
        <p:txBody>
          <a:bodyPr/>
          <a:lstStyle/>
          <a:p>
            <a:r>
              <a:rPr lang="en-AU"/>
              <a:t>© Len Bass, Paul Clements, Rick Kazman, distributed under Creative Commons Attribution License</a:t>
            </a:r>
            <a:endParaRPr lang="en-AU" dirty="0"/>
          </a:p>
        </p:txBody>
      </p:sp>
      <p:pic>
        <p:nvPicPr>
          <p:cNvPr id="5" name="Picture 4">
            <a:extLst>
              <a:ext uri="{FF2B5EF4-FFF2-40B4-BE49-F238E27FC236}">
                <a16:creationId xmlns:a16="http://schemas.microsoft.com/office/drawing/2014/main" id="{279AC791-50E8-41E5-86D0-76AE9DD311B3}"/>
              </a:ext>
            </a:extLst>
          </p:cNvPr>
          <p:cNvPicPr>
            <a:picLocks noChangeAspect="1"/>
          </p:cNvPicPr>
          <p:nvPr/>
        </p:nvPicPr>
        <p:blipFill>
          <a:blip r:embed="rId2"/>
          <a:stretch>
            <a:fillRect/>
          </a:stretch>
        </p:blipFill>
        <p:spPr>
          <a:xfrm>
            <a:off x="1524001" y="0"/>
            <a:ext cx="9179799" cy="6858000"/>
          </a:xfrm>
          <a:prstGeom prst="rect">
            <a:avLst/>
          </a:prstGeom>
        </p:spPr>
      </p:pic>
    </p:spTree>
    <p:extLst>
      <p:ext uri="{BB962C8B-B14F-4D97-AF65-F5344CB8AC3E}">
        <p14:creationId xmlns:p14="http://schemas.microsoft.com/office/powerpoint/2010/main" val="231814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409203-9E8B-4276-9F7F-5B59486375EE}"/>
              </a:ext>
            </a:extLst>
          </p:cNvPr>
          <p:cNvPicPr>
            <a:picLocks noGrp="1" noChangeAspect="1"/>
          </p:cNvPicPr>
          <p:nvPr>
            <p:ph idx="1"/>
          </p:nvPr>
        </p:nvPicPr>
        <p:blipFill>
          <a:blip r:embed="rId2"/>
          <a:stretch>
            <a:fillRect/>
          </a:stretch>
        </p:blipFill>
        <p:spPr>
          <a:xfrm>
            <a:off x="643467" y="1343406"/>
            <a:ext cx="10905066" cy="4171186"/>
          </a:xfrm>
          <a:prstGeom prst="rect">
            <a:avLst/>
          </a:prstGeom>
        </p:spPr>
      </p:pic>
    </p:spTree>
    <p:extLst>
      <p:ext uri="{BB962C8B-B14F-4D97-AF65-F5344CB8AC3E}">
        <p14:creationId xmlns:p14="http://schemas.microsoft.com/office/powerpoint/2010/main" val="174890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3" name="Rectangle 2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16432" y="762001"/>
            <a:ext cx="4554680" cy="1708243"/>
          </a:xfrm>
        </p:spPr>
        <p:txBody>
          <a:bodyPr anchor="ctr">
            <a:normAutofit/>
          </a:bodyPr>
          <a:lstStyle/>
          <a:p>
            <a:r>
              <a:rPr lang="en-AU" sz="4000" dirty="0"/>
              <a:t>Architectural Patterns</a:t>
            </a:r>
          </a:p>
        </p:txBody>
      </p:sp>
      <p:pic>
        <p:nvPicPr>
          <p:cNvPr id="6" name="Picture 5" descr="Seamless line creating random shapes on a white surface">
            <a:extLst>
              <a:ext uri="{FF2B5EF4-FFF2-40B4-BE49-F238E27FC236}">
                <a16:creationId xmlns:a16="http://schemas.microsoft.com/office/drawing/2014/main" id="{7BC20482-2013-8FE7-0EB7-DE1DCBDA33C5}"/>
              </a:ext>
            </a:extLst>
          </p:cNvPr>
          <p:cNvPicPr>
            <a:picLocks noChangeAspect="1"/>
          </p:cNvPicPr>
          <p:nvPr/>
        </p:nvPicPr>
        <p:blipFill rotWithShape="1">
          <a:blip r:embed="rId2"/>
          <a:srcRect t="9946" r="-3" b="6622"/>
          <a:stretch/>
        </p:blipFill>
        <p:spPr>
          <a:xfrm>
            <a:off x="761367" y="869180"/>
            <a:ext cx="4541003" cy="5119643"/>
          </a:xfrm>
          <a:prstGeom prst="rect">
            <a:avLst/>
          </a:prstGeom>
        </p:spPr>
      </p:pic>
      <p:sp>
        <p:nvSpPr>
          <p:cNvPr id="3" name="Content Placeholder 2"/>
          <p:cNvSpPr>
            <a:spLocks noGrp="1"/>
          </p:cNvSpPr>
          <p:nvPr>
            <p:ph idx="1"/>
          </p:nvPr>
        </p:nvSpPr>
        <p:spPr>
          <a:xfrm>
            <a:off x="6816432" y="2470244"/>
            <a:ext cx="4554680" cy="3769835"/>
          </a:xfrm>
        </p:spPr>
        <p:txBody>
          <a:bodyPr anchor="ctr">
            <a:normAutofit/>
          </a:bodyPr>
          <a:lstStyle/>
          <a:p>
            <a:r>
              <a:rPr lang="en-AU" sz="2000" dirty="0"/>
              <a:t>What is a Pattern?</a:t>
            </a:r>
          </a:p>
          <a:p>
            <a:r>
              <a:rPr lang="en-AU" sz="2000" dirty="0"/>
              <a:t>Pattern Catalogue</a:t>
            </a:r>
          </a:p>
          <a:p>
            <a:pPr lvl="1"/>
            <a:r>
              <a:rPr lang="en-AU" sz="2000" dirty="0"/>
              <a:t>Module</a:t>
            </a:r>
            <a:r>
              <a:rPr lang="en-AU" sz="2000" baseline="0" dirty="0"/>
              <a:t> patterns</a:t>
            </a:r>
          </a:p>
          <a:p>
            <a:pPr lvl="1"/>
            <a:r>
              <a:rPr lang="en-AU" sz="2000" baseline="0" dirty="0"/>
              <a:t>Component and Connector Patterns</a:t>
            </a:r>
          </a:p>
          <a:p>
            <a:pPr lvl="1"/>
            <a:r>
              <a:rPr lang="en-AU" sz="2000" baseline="0" dirty="0"/>
              <a:t>Allocation Patterns</a:t>
            </a:r>
          </a:p>
          <a:p>
            <a:pPr lvl="0"/>
            <a:r>
              <a:rPr lang="en-AU" sz="2000" dirty="0"/>
              <a:t>Relation Between Tactics and Patterns</a:t>
            </a:r>
          </a:p>
          <a:p>
            <a:pPr lvl="0"/>
            <a:r>
              <a:rPr lang="en-AU" sz="2000" dirty="0"/>
              <a:t>Using tactics together</a:t>
            </a:r>
          </a:p>
          <a:p>
            <a:pPr lvl="0"/>
            <a:r>
              <a:rPr lang="en-AU" sz="2000" dirty="0"/>
              <a:t>Summary</a:t>
            </a:r>
          </a:p>
        </p:txBody>
      </p:sp>
    </p:spTree>
    <p:extLst>
      <p:ext uri="{BB962C8B-B14F-4D97-AF65-F5344CB8AC3E}">
        <p14:creationId xmlns:p14="http://schemas.microsoft.com/office/powerpoint/2010/main" val="229394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nchor="ctr">
            <a:normAutofit/>
          </a:bodyPr>
          <a:lstStyle/>
          <a:p>
            <a:r>
              <a:rPr lang="en-US" dirty="0"/>
              <a:t>Building Automation System</a:t>
            </a:r>
          </a:p>
        </p:txBody>
      </p:sp>
      <p:graphicFrame>
        <p:nvGraphicFramePr>
          <p:cNvPr id="6" name="Content Placeholder 2">
            <a:extLst>
              <a:ext uri="{FF2B5EF4-FFF2-40B4-BE49-F238E27FC236}">
                <a16:creationId xmlns:a16="http://schemas.microsoft.com/office/drawing/2014/main" id="{D80776C7-870A-45A3-8B35-A6D398E7411B}"/>
              </a:ext>
            </a:extLst>
          </p:cNvPr>
          <p:cNvGraphicFramePr>
            <a:graphicFrameLocks noGrp="1"/>
          </p:cNvGraphicFramePr>
          <p:nvPr>
            <p:ph idx="1"/>
            <p:extLst>
              <p:ext uri="{D42A27DB-BD31-4B8C-83A1-F6EECF244321}">
                <p14:modId xmlns:p14="http://schemas.microsoft.com/office/powerpoint/2010/main" val="635991023"/>
              </p:ext>
            </p:extLst>
          </p:nvPr>
        </p:nvGraphicFramePr>
        <p:xfrm>
          <a:off x="609600" y="1268760"/>
          <a:ext cx="10972800" cy="4857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425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nchor="ctr">
            <a:normAutofit/>
          </a:bodyPr>
          <a:lstStyle/>
          <a:p>
            <a:r>
              <a:rPr lang="en-US" dirty="0"/>
              <a:t>Let’s look at similar systems</a:t>
            </a:r>
          </a:p>
        </p:txBody>
      </p:sp>
      <p:graphicFrame>
        <p:nvGraphicFramePr>
          <p:cNvPr id="6" name="Content Placeholder 2">
            <a:extLst>
              <a:ext uri="{FF2B5EF4-FFF2-40B4-BE49-F238E27FC236}">
                <a16:creationId xmlns:a16="http://schemas.microsoft.com/office/drawing/2014/main" id="{A9D1012A-68C4-4D05-B86D-81852EE0D3CE}"/>
              </a:ext>
            </a:extLst>
          </p:cNvPr>
          <p:cNvGraphicFramePr>
            <a:graphicFrameLocks noGrp="1"/>
          </p:cNvGraphicFramePr>
          <p:nvPr>
            <p:ph idx="1"/>
          </p:nvPr>
        </p:nvGraphicFramePr>
        <p:xfrm>
          <a:off x="609600" y="1268760"/>
          <a:ext cx="10972800" cy="4857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36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Systems Example</a:t>
            </a:r>
          </a:p>
        </p:txBody>
      </p:sp>
      <p:pic>
        <p:nvPicPr>
          <p:cNvPr id="6" name="Content Placeholder 5"/>
          <p:cNvPicPr>
            <a:picLocks noGrp="1" noChangeAspect="1"/>
          </p:cNvPicPr>
          <p:nvPr>
            <p:ph idx="1"/>
          </p:nvPr>
        </p:nvPicPr>
        <p:blipFill>
          <a:blip r:embed="rId2"/>
          <a:stretch>
            <a:fillRect/>
          </a:stretch>
        </p:blipFill>
        <p:spPr>
          <a:xfrm>
            <a:off x="1146412" y="1378424"/>
            <a:ext cx="8980227" cy="4977927"/>
          </a:xfrm>
          <a:prstGeom prst="rect">
            <a:avLst/>
          </a:prstGeom>
        </p:spPr>
      </p:pic>
      <p:sp>
        <p:nvSpPr>
          <p:cNvPr id="5" name="AutoShape 2" descr="Figure 1: Static layered structure of an operating syst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2970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Systems Example</a:t>
            </a:r>
          </a:p>
        </p:txBody>
      </p:sp>
      <p:sp>
        <p:nvSpPr>
          <p:cNvPr id="5" name="AutoShape 2" descr="Figure 2: Dynamic view showing interaction among the different elements of an operating syst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6"/>
          <p:cNvPicPr>
            <a:picLocks noGrp="1" noChangeAspect="1"/>
          </p:cNvPicPr>
          <p:nvPr>
            <p:ph idx="1"/>
          </p:nvPr>
        </p:nvPicPr>
        <p:blipFill>
          <a:blip r:embed="rId2"/>
          <a:stretch>
            <a:fillRect/>
          </a:stretch>
        </p:blipFill>
        <p:spPr>
          <a:xfrm>
            <a:off x="655093" y="1705970"/>
            <a:ext cx="10235819" cy="4067033"/>
          </a:xfrm>
          <a:prstGeom prst="rect">
            <a:avLst/>
          </a:prstGeom>
        </p:spPr>
      </p:pic>
    </p:spTree>
    <p:extLst>
      <p:ext uri="{BB962C8B-B14F-4D97-AF65-F5344CB8AC3E}">
        <p14:creationId xmlns:p14="http://schemas.microsoft.com/office/powerpoint/2010/main" val="64646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itchFamily="2" charset="2"/>
              <a:buChar char="l"/>
              <a:defRPr sz="2400">
                <a:solidFill>
                  <a:schemeClr val="tx1"/>
                </a:solidFill>
                <a:latin typeface="Tahoma" pitchFamily="34" charset="0"/>
              </a:defRPr>
            </a:lvl1pPr>
            <a:lvl2pPr marL="742950" indent="-285750">
              <a:spcBef>
                <a:spcPct val="20000"/>
              </a:spcBef>
              <a:buClr>
                <a:srgbClr val="8FBAC8"/>
              </a:buClr>
              <a:buSzPct val="70000"/>
              <a:buFont typeface="Monotype Sorts" charset="2"/>
              <a:buChar char="u"/>
              <a:defRPr sz="2400">
                <a:solidFill>
                  <a:schemeClr val="tx1"/>
                </a:solidFill>
                <a:latin typeface="Tahoma" pitchFamily="34" charset="0"/>
              </a:defRPr>
            </a:lvl2pPr>
            <a:lvl3pPr marL="1143000" indent="-228600">
              <a:spcBef>
                <a:spcPct val="20000"/>
              </a:spcBef>
              <a:buClr>
                <a:schemeClr val="accent2"/>
              </a:buClr>
              <a:buSzPct val="75000"/>
              <a:buFont typeface="Wingdings" pitchFamily="2" charset="2"/>
              <a:buChar char="l"/>
              <a:defRPr sz="2400">
                <a:solidFill>
                  <a:schemeClr val="tx1"/>
                </a:solidFill>
                <a:latin typeface="Tahoma" pitchFamily="34" charset="0"/>
              </a:defRPr>
            </a:lvl3pPr>
            <a:lvl4pPr marL="1600200" indent="-228600">
              <a:spcBef>
                <a:spcPct val="20000"/>
              </a:spcBef>
              <a:buClr>
                <a:srgbClr val="8FBAC8"/>
              </a:buClr>
              <a:buSzPct val="70000"/>
              <a:buFont typeface="Wingdings" pitchFamily="2" charset="2"/>
              <a:buChar char="u"/>
              <a:defRPr sz="2000">
                <a:solidFill>
                  <a:schemeClr val="tx1"/>
                </a:solidFill>
                <a:latin typeface="Tahoma" pitchFamily="34" charset="0"/>
              </a:defRPr>
            </a:lvl4pPr>
            <a:lvl5pPr marL="2057400" indent="-228600">
              <a:spcBef>
                <a:spcPct val="20000"/>
              </a:spcBef>
              <a:buClr>
                <a:schemeClr val="accent2"/>
              </a:buClr>
              <a:buSzPct val="75000"/>
              <a:buFont typeface="Wingdings" pitchFamily="2" charset="2"/>
              <a:buChar char="l"/>
              <a:defRPr sz="2000">
                <a:solidFill>
                  <a:schemeClr val="tx1"/>
                </a:solidFill>
                <a:latin typeface="Tahoma" pitchFamily="34"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a:solidFill>
                  <a:schemeClr val="tx1"/>
                </a:solidFill>
                <a:latin typeface="Tahoma" pitchFamily="34"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a:solidFill>
                  <a:schemeClr val="tx1"/>
                </a:solidFill>
                <a:latin typeface="Tahoma" pitchFamily="34"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a:solidFill>
                  <a:schemeClr val="tx1"/>
                </a:solidFill>
                <a:latin typeface="Tahoma" pitchFamily="34"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a:solidFill>
                  <a:schemeClr val="tx1"/>
                </a:solidFill>
                <a:latin typeface="Tahoma" pitchFamily="34" charset="0"/>
              </a:defRPr>
            </a:lvl9pPr>
          </a:lstStyle>
          <a:p>
            <a:pPr>
              <a:spcBef>
                <a:spcPct val="0"/>
              </a:spcBef>
              <a:buClrTx/>
              <a:buSzTx/>
              <a:buFontTx/>
              <a:buNone/>
            </a:pPr>
            <a:fld id="{A65FC42F-2068-4387-A164-07A588CFE48C}" type="slidenum">
              <a:rPr lang="en-US" altLang="en-US" sz="1200">
                <a:solidFill>
                  <a:srgbClr val="000000"/>
                </a:solidFill>
                <a:latin typeface="Arial Black" pitchFamily="34" charset="0"/>
                <a:ea typeface="ＭＳ Ｐゴシック" pitchFamily="34" charset="-128"/>
              </a:rPr>
              <a:pPr>
                <a:spcBef>
                  <a:spcPct val="0"/>
                </a:spcBef>
                <a:buClrTx/>
                <a:buSzTx/>
                <a:buFontTx/>
                <a:buNone/>
              </a:pPr>
              <a:t>2</a:t>
            </a:fld>
            <a:endParaRPr lang="en-US" altLang="en-US" sz="1200">
              <a:solidFill>
                <a:srgbClr val="000000"/>
              </a:solidFill>
              <a:latin typeface="Arial Black" pitchFamily="34" charset="0"/>
              <a:ea typeface="ＭＳ Ｐゴシック" pitchFamily="34" charset="-128"/>
            </a:endParaRPr>
          </a:p>
        </p:txBody>
      </p:sp>
      <p:pic>
        <p:nvPicPr>
          <p:cNvPr id="40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0"/>
            <a:ext cx="2119313"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Rectangle 7"/>
          <p:cNvSpPr>
            <a:spLocks noChangeArrowheads="1"/>
          </p:cNvSpPr>
          <p:nvPr/>
        </p:nvSpPr>
        <p:spPr bwMode="auto">
          <a:xfrm>
            <a:off x="1524000" y="4187409"/>
            <a:ext cx="20574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hangingPunct="0"/>
            <a:r>
              <a:rPr lang="en-US" altLang="en-US" sz="1400" dirty="0"/>
              <a:t>Gustavus Adolphus, </a:t>
            </a:r>
          </a:p>
          <a:p>
            <a:pPr eaLnBrk="0" hangingPunct="0"/>
            <a:r>
              <a:rPr lang="en-US" altLang="en-US" sz="1400" dirty="0"/>
              <a:t>King of Sweden </a:t>
            </a:r>
            <a:r>
              <a:rPr lang="en-US" altLang="en-US" sz="1400" dirty="0">
                <a:solidFill>
                  <a:srgbClr val="000000"/>
                </a:solidFill>
              </a:rPr>
              <a:t>1611-32</a:t>
            </a:r>
            <a:r>
              <a:rPr lang="en-US" altLang="en-US" dirty="0">
                <a:solidFill>
                  <a:srgbClr val="000000"/>
                </a:solidFill>
              </a:rPr>
              <a:t> </a:t>
            </a:r>
          </a:p>
        </p:txBody>
      </p:sp>
      <p:grpSp>
        <p:nvGrpSpPr>
          <p:cNvPr id="4101" name="Group 15"/>
          <p:cNvGrpSpPr>
            <a:grpSpLocks/>
          </p:cNvGrpSpPr>
          <p:nvPr/>
        </p:nvGrpSpPr>
        <p:grpSpPr bwMode="auto">
          <a:xfrm>
            <a:off x="3733800" y="2209800"/>
            <a:ext cx="2590800" cy="2381738"/>
            <a:chOff x="1776" y="912"/>
            <a:chExt cx="1008" cy="1219"/>
          </a:xfrm>
        </p:grpSpPr>
        <p:pic>
          <p:nvPicPr>
            <p:cNvPr id="41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912"/>
              <a:ext cx="829"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1" name="Rectangle 9"/>
            <p:cNvSpPr>
              <a:spLocks noChangeArrowheads="1"/>
            </p:cNvSpPr>
            <p:nvPr/>
          </p:nvSpPr>
          <p:spPr bwMode="auto">
            <a:xfrm>
              <a:off x="1776" y="1863"/>
              <a:ext cx="100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fontAlgn="base" hangingPunct="0">
                <a:spcBef>
                  <a:spcPct val="0"/>
                </a:spcBef>
                <a:spcAft>
                  <a:spcPct val="0"/>
                </a:spcAft>
              </a:pPr>
              <a:r>
                <a:rPr lang="en-US" altLang="en-US" sz="1400" dirty="0" err="1">
                  <a:solidFill>
                    <a:srgbClr val="000000"/>
                  </a:solidFill>
                </a:rPr>
                <a:t>Henrik</a:t>
              </a:r>
              <a:r>
                <a:rPr lang="en-US" altLang="en-US" sz="1400" dirty="0">
                  <a:solidFill>
                    <a:srgbClr val="000000"/>
                  </a:solidFill>
                </a:rPr>
                <a:t> </a:t>
              </a:r>
              <a:r>
                <a:rPr lang="en-US" altLang="en-US" sz="1400" dirty="0" err="1">
                  <a:solidFill>
                    <a:srgbClr val="000000"/>
                  </a:solidFill>
                </a:rPr>
                <a:t>Hybertsson</a:t>
              </a:r>
              <a:endParaRPr lang="en-US" altLang="en-US" sz="1400" dirty="0">
                <a:solidFill>
                  <a:srgbClr val="000000"/>
                </a:solidFill>
              </a:endParaRPr>
            </a:p>
            <a:p>
              <a:pPr eaLnBrk="0" fontAlgn="base" hangingPunct="0">
                <a:spcBef>
                  <a:spcPct val="0"/>
                </a:spcBef>
                <a:spcAft>
                  <a:spcPct val="0"/>
                </a:spcAft>
              </a:pPr>
              <a:r>
                <a:rPr lang="en-US" altLang="en-US" sz="1400" dirty="0">
                  <a:solidFill>
                    <a:srgbClr val="000000"/>
                  </a:solidFill>
                </a:rPr>
                <a:t>Ship designer </a:t>
              </a:r>
            </a:p>
          </p:txBody>
        </p:sp>
      </p:grpSp>
      <p:grpSp>
        <p:nvGrpSpPr>
          <p:cNvPr id="4102" name="Group 16"/>
          <p:cNvGrpSpPr>
            <a:grpSpLocks/>
          </p:cNvGrpSpPr>
          <p:nvPr/>
        </p:nvGrpSpPr>
        <p:grpSpPr bwMode="auto">
          <a:xfrm>
            <a:off x="6354764" y="1006475"/>
            <a:ext cx="2636837" cy="4483100"/>
            <a:chOff x="3043" y="192"/>
            <a:chExt cx="1661" cy="2824"/>
          </a:xfrm>
        </p:grpSpPr>
        <p:pic>
          <p:nvPicPr>
            <p:cNvPr id="410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 y="192"/>
              <a:ext cx="1661" cy="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9" name="Rectangle 11"/>
            <p:cNvSpPr>
              <a:spLocks noChangeArrowheads="1"/>
            </p:cNvSpPr>
            <p:nvPr/>
          </p:nvSpPr>
          <p:spPr bwMode="auto">
            <a:xfrm>
              <a:off x="3312" y="2686"/>
              <a:ext cx="67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fontAlgn="base" hangingPunct="0">
                <a:spcBef>
                  <a:spcPct val="0"/>
                </a:spcBef>
                <a:spcAft>
                  <a:spcPct val="0"/>
                </a:spcAft>
              </a:pPr>
              <a:r>
                <a:rPr lang="en-US" altLang="en-US" sz="1400">
                  <a:solidFill>
                    <a:srgbClr val="000000"/>
                  </a:solidFill>
                </a:rPr>
                <a:t>Multi-deck battleship</a:t>
              </a:r>
            </a:p>
          </p:txBody>
        </p:sp>
      </p:grpSp>
      <p:grpSp>
        <p:nvGrpSpPr>
          <p:cNvPr id="4103" name="Group 17"/>
          <p:cNvGrpSpPr>
            <a:grpSpLocks/>
          </p:cNvGrpSpPr>
          <p:nvPr/>
        </p:nvGrpSpPr>
        <p:grpSpPr bwMode="auto">
          <a:xfrm>
            <a:off x="8001000" y="3695701"/>
            <a:ext cx="2438400" cy="2967038"/>
            <a:chOff x="4080" y="2160"/>
            <a:chExt cx="1536" cy="1869"/>
          </a:xfrm>
        </p:grpSpPr>
        <p:pic>
          <p:nvPicPr>
            <p:cNvPr id="410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0" y="2160"/>
              <a:ext cx="1536" cy="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7" name="Rectangle 13"/>
            <p:cNvSpPr>
              <a:spLocks noChangeArrowheads="1"/>
            </p:cNvSpPr>
            <p:nvPr/>
          </p:nvSpPr>
          <p:spPr bwMode="auto">
            <a:xfrm>
              <a:off x="4176" y="3564"/>
              <a:ext cx="912"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fontAlgn="base" hangingPunct="0">
                <a:spcBef>
                  <a:spcPct val="0"/>
                </a:spcBef>
                <a:spcAft>
                  <a:spcPct val="0"/>
                </a:spcAft>
              </a:pPr>
              <a:r>
                <a:rPr lang="en-US" altLang="en-US" sz="1400" dirty="0">
                  <a:solidFill>
                    <a:srgbClr val="000000"/>
                  </a:solidFill>
                </a:rPr>
                <a:t>Vasa is sinking after sailing1300 meters</a:t>
              </a:r>
            </a:p>
          </p:txBody>
        </p:sp>
      </p:grpSp>
      <p:sp>
        <p:nvSpPr>
          <p:cNvPr id="4104" name="Text Box 14"/>
          <p:cNvSpPr txBox="1">
            <a:spLocks noChangeArrowheads="1"/>
          </p:cNvSpPr>
          <p:nvPr/>
        </p:nvSpPr>
        <p:spPr bwMode="auto">
          <a:xfrm>
            <a:off x="2362201" y="5502276"/>
            <a:ext cx="42830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fontAlgn="base" hangingPunct="0">
              <a:spcBef>
                <a:spcPct val="0"/>
              </a:spcBef>
              <a:spcAft>
                <a:spcPct val="0"/>
              </a:spcAft>
            </a:pPr>
            <a:r>
              <a:rPr lang="en-US" altLang="en-US" dirty="0">
                <a:solidFill>
                  <a:srgbClr val="000000"/>
                </a:solidFill>
              </a:rPr>
              <a:t>Inquires concluded that the ship was “badly proportioned” </a:t>
            </a:r>
          </a:p>
        </p:txBody>
      </p:sp>
      <p:sp>
        <p:nvSpPr>
          <p:cNvPr id="4105" name="Text Box 18"/>
          <p:cNvSpPr txBox="1">
            <a:spLocks noChangeArrowheads="1"/>
          </p:cNvSpPr>
          <p:nvPr/>
        </p:nvSpPr>
        <p:spPr bwMode="auto">
          <a:xfrm>
            <a:off x="3962400" y="15240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18" charset="0"/>
                <a:ea typeface="ＭＳ Ｐゴシック" pitchFamily="34" charset="-128"/>
              </a:defRPr>
            </a:lvl1pPr>
            <a:lvl2pPr marL="742950" indent="-285750">
              <a:defRPr sz="2400">
                <a:solidFill>
                  <a:schemeClr val="tx1"/>
                </a:solidFill>
                <a:latin typeface="Times" pitchFamily="18" charset="0"/>
                <a:ea typeface="ＭＳ Ｐゴシック" pitchFamily="34" charset="-128"/>
              </a:defRPr>
            </a:lvl2pPr>
            <a:lvl3pPr marL="1143000" indent="-228600">
              <a:defRPr sz="2400">
                <a:solidFill>
                  <a:schemeClr val="tx1"/>
                </a:solidFill>
                <a:latin typeface="Times" pitchFamily="18" charset="0"/>
                <a:ea typeface="ＭＳ Ｐゴシック" pitchFamily="34" charset="-128"/>
              </a:defRPr>
            </a:lvl3pPr>
            <a:lvl4pPr marL="1600200" indent="-228600">
              <a:defRPr sz="2400">
                <a:solidFill>
                  <a:schemeClr val="tx1"/>
                </a:solidFill>
                <a:latin typeface="Times" pitchFamily="18" charset="0"/>
                <a:ea typeface="ＭＳ Ｐゴシック" pitchFamily="34" charset="-128"/>
              </a:defRPr>
            </a:lvl4pPr>
            <a:lvl5pPr marL="2057400" indent="-228600">
              <a:defRPr sz="2400">
                <a:solidFill>
                  <a:schemeClr val="tx1"/>
                </a:solidFill>
                <a:latin typeface="Times"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ＭＳ Ｐゴシック" pitchFamily="34" charset="-128"/>
              </a:defRPr>
            </a:lvl9pPr>
          </a:lstStyle>
          <a:p>
            <a:pPr eaLnBrk="0" fontAlgn="base" hangingPunct="0">
              <a:spcBef>
                <a:spcPct val="0"/>
              </a:spcBef>
              <a:spcAft>
                <a:spcPct val="0"/>
              </a:spcAft>
            </a:pPr>
            <a:r>
              <a:rPr lang="en-US" altLang="en-US" dirty="0">
                <a:solidFill>
                  <a:srgbClr val="000000"/>
                </a:solidFill>
              </a:rPr>
              <a:t>Story of ‘Vasa’ battleship  (~1620)</a:t>
            </a:r>
          </a:p>
        </p:txBody>
      </p:sp>
    </p:spTree>
    <p:extLst>
      <p:ext uri="{BB962C8B-B14F-4D97-AF65-F5344CB8AC3E}">
        <p14:creationId xmlns:p14="http://schemas.microsoft.com/office/powerpoint/2010/main" val="1386746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nchor="ctr">
            <a:normAutofit/>
          </a:bodyPr>
          <a:lstStyle/>
          <a:p>
            <a:r>
              <a:rPr lang="en-US" dirty="0"/>
              <a:t>Operating Systems Example</a:t>
            </a:r>
          </a:p>
        </p:txBody>
      </p:sp>
      <p:graphicFrame>
        <p:nvGraphicFramePr>
          <p:cNvPr id="6" name="Content Placeholder 2">
            <a:extLst>
              <a:ext uri="{FF2B5EF4-FFF2-40B4-BE49-F238E27FC236}">
                <a16:creationId xmlns:a16="http://schemas.microsoft.com/office/drawing/2014/main" id="{649DA7BB-C50A-48F6-A8E4-BA43564DE43E}"/>
              </a:ext>
            </a:extLst>
          </p:cNvPr>
          <p:cNvGraphicFramePr>
            <a:graphicFrameLocks noGrp="1"/>
          </p:cNvGraphicFramePr>
          <p:nvPr>
            <p:ph idx="1"/>
          </p:nvPr>
        </p:nvGraphicFramePr>
        <p:xfrm>
          <a:off x="609600" y="1268760"/>
          <a:ext cx="10972800" cy="4857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54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nchor="ctr">
            <a:normAutofit/>
          </a:bodyPr>
          <a:lstStyle/>
          <a:p>
            <a:r>
              <a:rPr lang="en-US" dirty="0"/>
              <a:t>Architectural Patterns</a:t>
            </a:r>
          </a:p>
        </p:txBody>
      </p:sp>
      <p:graphicFrame>
        <p:nvGraphicFramePr>
          <p:cNvPr id="6" name="Content Placeholder 2">
            <a:extLst>
              <a:ext uri="{FF2B5EF4-FFF2-40B4-BE49-F238E27FC236}">
                <a16:creationId xmlns:a16="http://schemas.microsoft.com/office/drawing/2014/main" id="{CB741A66-0B5F-4335-B56B-7D1429463D92}"/>
              </a:ext>
            </a:extLst>
          </p:cNvPr>
          <p:cNvGraphicFramePr>
            <a:graphicFrameLocks noGrp="1"/>
          </p:cNvGraphicFramePr>
          <p:nvPr>
            <p:ph idx="1"/>
          </p:nvPr>
        </p:nvGraphicFramePr>
        <p:xfrm>
          <a:off x="609600" y="1268760"/>
          <a:ext cx="10972800" cy="4857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58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p:txBody>
          <a:bodyPr>
            <a:normAutofit fontScale="62500" lnSpcReduction="20000"/>
          </a:bodyPr>
          <a:lstStyle/>
          <a:p>
            <a:pPr marL="0" indent="0">
              <a:buNone/>
            </a:pPr>
            <a:r>
              <a:rPr lang="en-US" sz="3800" dirty="0"/>
              <a:t>An architectural pattern establishes a relationship between:</a:t>
            </a:r>
          </a:p>
          <a:p>
            <a:r>
              <a:rPr lang="en-US" sz="3800" i="1" dirty="0"/>
              <a:t>A </a:t>
            </a:r>
            <a:r>
              <a:rPr lang="en-US" sz="3800" b="1" i="1" dirty="0">
                <a:solidFill>
                  <a:srgbClr val="FF0000"/>
                </a:solidFill>
              </a:rPr>
              <a:t>context</a:t>
            </a:r>
            <a:r>
              <a:rPr lang="en-US" sz="3800" dirty="0"/>
              <a:t>. A recurring, common situation in the world that gives rise to a problem.</a:t>
            </a:r>
          </a:p>
          <a:p>
            <a:r>
              <a:rPr lang="en-US" sz="3800" i="1" dirty="0"/>
              <a:t>A </a:t>
            </a:r>
            <a:r>
              <a:rPr lang="en-US" sz="3800" b="1" i="1" dirty="0">
                <a:solidFill>
                  <a:srgbClr val="FF0000"/>
                </a:solidFill>
              </a:rPr>
              <a:t>problem</a:t>
            </a:r>
            <a:r>
              <a:rPr lang="en-US" sz="3800" i="1" dirty="0"/>
              <a:t>. </a:t>
            </a:r>
            <a:r>
              <a:rPr lang="en-US" sz="3800" dirty="0"/>
              <a:t>The problem, appropriately generalized, that arises in the given context.</a:t>
            </a:r>
          </a:p>
          <a:p>
            <a:r>
              <a:rPr lang="en-US" sz="3800" i="1" dirty="0"/>
              <a:t>A</a:t>
            </a:r>
            <a:r>
              <a:rPr lang="en-US" sz="3800" b="1" i="1" dirty="0">
                <a:solidFill>
                  <a:srgbClr val="FF0000"/>
                </a:solidFill>
              </a:rPr>
              <a:t> solution</a:t>
            </a:r>
            <a:r>
              <a:rPr lang="en-US" sz="3800" i="1" dirty="0"/>
              <a:t>. </a:t>
            </a:r>
            <a:r>
              <a:rPr lang="en-US" sz="3800" dirty="0"/>
              <a:t>A successful architectural resolution to the problem, appropriately abstracted. The solution for a pattern is determined and described by:</a:t>
            </a:r>
          </a:p>
          <a:p>
            <a:pPr lvl="1"/>
            <a:r>
              <a:rPr lang="en-US" sz="3400" dirty="0"/>
              <a:t>A set of element types (for example, data repositories, processes, and objects)</a:t>
            </a:r>
          </a:p>
          <a:p>
            <a:pPr lvl="1"/>
            <a:r>
              <a:rPr lang="en-US" sz="3400" dirty="0"/>
              <a:t>A set of interaction mechanisms or connectors (for example, method calls, events, or message bus)</a:t>
            </a:r>
          </a:p>
          <a:p>
            <a:pPr lvl="1"/>
            <a:r>
              <a:rPr lang="en-US" sz="3400" dirty="0"/>
              <a:t>A topological layout of the components</a:t>
            </a:r>
          </a:p>
          <a:p>
            <a:pPr lvl="1"/>
            <a:r>
              <a:rPr lang="en-US" sz="3400" dirty="0"/>
              <a:t>A set of semantic constraints covering topology, element behavior, and interaction mechanisms</a:t>
            </a:r>
          </a:p>
        </p:txBody>
      </p:sp>
    </p:spTree>
    <p:extLst>
      <p:ext uri="{BB962C8B-B14F-4D97-AF65-F5344CB8AC3E}">
        <p14:creationId xmlns:p14="http://schemas.microsoft.com/office/powerpoint/2010/main" val="102451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a:t>
            </a:r>
            <a:r>
              <a:rPr lang="en-US" baseline="0" dirty="0"/>
              <a:t> </a:t>
            </a:r>
            <a:r>
              <a:rPr lang="en-US" dirty="0"/>
              <a:t>Pattern</a:t>
            </a:r>
          </a:p>
        </p:txBody>
      </p:sp>
      <p:sp>
        <p:nvSpPr>
          <p:cNvPr id="3" name="Content Placeholder 2"/>
          <p:cNvSpPr>
            <a:spLocks noGrp="1"/>
          </p:cNvSpPr>
          <p:nvPr>
            <p:ph idx="1"/>
          </p:nvPr>
        </p:nvSpPr>
        <p:spPr/>
        <p:txBody>
          <a:bodyPr>
            <a:normAutofit fontScale="70000" lnSpcReduction="20000"/>
          </a:bodyPr>
          <a:lstStyle/>
          <a:p>
            <a:r>
              <a:rPr lang="en-US" sz="3400" b="1" dirty="0"/>
              <a:t>Context: </a:t>
            </a:r>
            <a:r>
              <a:rPr lang="en-US" sz="3400" dirty="0"/>
              <a:t>All complex systems experience the need to develop and evolve portions of the system independently. For this reason the developers of the system need a clear and well-documented separation of concerns, so that modules of the system may be independently developed and maintained.</a:t>
            </a:r>
          </a:p>
          <a:p>
            <a:endParaRPr lang="en-US" sz="3400" dirty="0"/>
          </a:p>
          <a:p>
            <a:r>
              <a:rPr lang="en-US" sz="3400" b="1" dirty="0"/>
              <a:t>Problem: </a:t>
            </a:r>
            <a:r>
              <a:rPr lang="en-US" sz="3400" dirty="0"/>
              <a:t>The software needs to be segmented in such a way that the modules can be developed and evolved separately with little interaction among the parts, supporting portability, modifiability, and reuse.</a:t>
            </a:r>
          </a:p>
          <a:p>
            <a:pPr marL="0" indent="0">
              <a:buNone/>
            </a:pPr>
            <a:endParaRPr lang="en-US" sz="3400" dirty="0"/>
          </a:p>
          <a:p>
            <a:r>
              <a:rPr lang="en-US" sz="3400" b="1" dirty="0"/>
              <a:t>Solution: </a:t>
            </a:r>
            <a:r>
              <a:rPr lang="en-US" sz="3400" dirty="0"/>
              <a:t>To achieve this separation of concerns, the layered pattern divides the software into units called layers. Each layer is a grouping of modules that offers a cohesive set of services. The usage must be unidirectional. Layers completely partition a set of software, and each partition is exposed through a public interface.</a:t>
            </a:r>
            <a:r>
              <a:rPr lang="en-US" sz="3200" dirty="0"/>
              <a:t> </a:t>
            </a:r>
          </a:p>
        </p:txBody>
      </p:sp>
    </p:spTree>
    <p:extLst>
      <p:ext uri="{BB962C8B-B14F-4D97-AF65-F5344CB8AC3E}">
        <p14:creationId xmlns:p14="http://schemas.microsoft.com/office/powerpoint/2010/main" val="2311336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Pattern</a:t>
            </a:r>
            <a:r>
              <a:rPr lang="en-US" baseline="0" dirty="0"/>
              <a:t>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4" y="2119314"/>
            <a:ext cx="8448675" cy="339791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14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Pattern Solution</a:t>
            </a:r>
          </a:p>
        </p:txBody>
      </p:sp>
      <p:sp>
        <p:nvSpPr>
          <p:cNvPr id="3" name="Content Placeholder 2"/>
          <p:cNvSpPr>
            <a:spLocks noGrp="1"/>
          </p:cNvSpPr>
          <p:nvPr>
            <p:ph idx="1"/>
          </p:nvPr>
        </p:nvSpPr>
        <p:spPr/>
        <p:txBody>
          <a:bodyPr>
            <a:noAutofit/>
          </a:bodyPr>
          <a:lstStyle/>
          <a:p>
            <a:r>
              <a:rPr lang="en-US" sz="2000" b="1" dirty="0"/>
              <a:t>Overview</a:t>
            </a:r>
            <a:r>
              <a:rPr lang="en-US" sz="2000" dirty="0"/>
              <a:t>: The layered pattern defines layers (groupings of modules that offer a cohesive set of services) and a unidirectional </a:t>
            </a:r>
            <a:r>
              <a:rPr lang="en-US" sz="2000" i="1" dirty="0"/>
              <a:t>allowed-to-use </a:t>
            </a:r>
            <a:r>
              <a:rPr lang="en-US" sz="2000" dirty="0"/>
              <a:t>relation among the layers. </a:t>
            </a:r>
          </a:p>
          <a:p>
            <a:r>
              <a:rPr lang="en-US" sz="2000" b="1" dirty="0"/>
              <a:t>Elements</a:t>
            </a:r>
            <a:r>
              <a:rPr lang="en-US" sz="2000" dirty="0"/>
              <a:t>: </a:t>
            </a:r>
            <a:r>
              <a:rPr lang="en-US" sz="2000" i="1" dirty="0"/>
              <a:t>Layer</a:t>
            </a:r>
            <a:r>
              <a:rPr lang="en-US" sz="2000" dirty="0"/>
              <a:t>, a kind of module. The description of a layer should define what modules the layer contains.</a:t>
            </a:r>
          </a:p>
          <a:p>
            <a:r>
              <a:rPr lang="en-US" sz="2000" b="1" dirty="0"/>
              <a:t>Relations</a:t>
            </a:r>
            <a:r>
              <a:rPr lang="en-US" sz="2000" dirty="0"/>
              <a:t>: </a:t>
            </a:r>
            <a:r>
              <a:rPr lang="en-US" sz="2000" i="1" dirty="0"/>
              <a:t>Allowed to use. </a:t>
            </a:r>
            <a:r>
              <a:rPr lang="en-US" sz="2000" dirty="0"/>
              <a:t>The design should define what the layer usage rules are and any allowable exceptions.</a:t>
            </a:r>
          </a:p>
          <a:p>
            <a:r>
              <a:rPr lang="en-US" sz="2000" b="1" dirty="0"/>
              <a:t>Constraints</a:t>
            </a:r>
            <a:r>
              <a:rPr lang="en-US" sz="2000" dirty="0"/>
              <a:t>: </a:t>
            </a:r>
          </a:p>
          <a:p>
            <a:pPr lvl="1">
              <a:spcBef>
                <a:spcPts val="0"/>
              </a:spcBef>
            </a:pPr>
            <a:r>
              <a:rPr lang="en-US" sz="2000" dirty="0"/>
              <a:t>Every piece of software is allocated to exactly one layer.</a:t>
            </a:r>
          </a:p>
          <a:p>
            <a:pPr lvl="1">
              <a:spcBef>
                <a:spcPts val="0"/>
              </a:spcBef>
            </a:pPr>
            <a:r>
              <a:rPr lang="en-US" sz="2000" dirty="0"/>
              <a:t>There are at least two layers (but usually there are three or more).</a:t>
            </a:r>
          </a:p>
          <a:p>
            <a:pPr lvl="1">
              <a:spcBef>
                <a:spcPts val="0"/>
              </a:spcBef>
            </a:pPr>
            <a:r>
              <a:rPr lang="en-US" sz="2000" dirty="0"/>
              <a:t>The </a:t>
            </a:r>
            <a:r>
              <a:rPr lang="en-US" sz="2000" i="1" dirty="0"/>
              <a:t>allowed-to-use </a:t>
            </a:r>
            <a:r>
              <a:rPr lang="en-US" sz="2000" dirty="0"/>
              <a:t>relations should not be circular (i.e., a lower layer cannot use a layer above).</a:t>
            </a:r>
          </a:p>
          <a:p>
            <a:r>
              <a:rPr lang="en-US" sz="2000" b="1" dirty="0"/>
              <a:t>Weaknesses</a:t>
            </a:r>
            <a:r>
              <a:rPr lang="en-US" sz="2000" dirty="0"/>
              <a:t>: </a:t>
            </a:r>
          </a:p>
          <a:p>
            <a:pPr lvl="1">
              <a:spcBef>
                <a:spcPts val="0"/>
              </a:spcBef>
            </a:pPr>
            <a:r>
              <a:rPr lang="en-US" sz="2000" dirty="0"/>
              <a:t>The addition of layers adds up-front cost and complexity to a system.</a:t>
            </a:r>
          </a:p>
          <a:p>
            <a:pPr lvl="1">
              <a:spcBef>
                <a:spcPts val="0"/>
              </a:spcBef>
            </a:pPr>
            <a:r>
              <a:rPr lang="en-US" sz="2000" dirty="0"/>
              <a:t>Layers contribute a performance penalty.</a:t>
            </a:r>
          </a:p>
        </p:txBody>
      </p:sp>
    </p:spTree>
    <p:extLst>
      <p:ext uri="{BB962C8B-B14F-4D97-AF65-F5344CB8AC3E}">
        <p14:creationId xmlns:p14="http://schemas.microsoft.com/office/powerpoint/2010/main" val="2131672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Broker Pattern</a:t>
            </a:r>
          </a:p>
        </p:txBody>
      </p:sp>
      <p:sp>
        <p:nvSpPr>
          <p:cNvPr id="3" name="Content Placeholder 2"/>
          <p:cNvSpPr>
            <a:spLocks noGrp="1"/>
          </p:cNvSpPr>
          <p:nvPr>
            <p:ph idx="1"/>
          </p:nvPr>
        </p:nvSpPr>
        <p:spPr/>
        <p:txBody>
          <a:bodyPr>
            <a:noAutofit/>
          </a:bodyPr>
          <a:lstStyle/>
          <a:p>
            <a:r>
              <a:rPr lang="en-US" sz="2000" b="1" dirty="0"/>
              <a:t>Context</a:t>
            </a:r>
            <a:r>
              <a:rPr lang="en-US" sz="2000" dirty="0"/>
              <a:t>: Many systems are constructed from a collection of services distributed across multiple servers. Implementing these systems is complex because you need to worry about how the systems will interoperate—how they will connect to each other and how they will exchange information—as well as the availability of the component services.</a:t>
            </a:r>
          </a:p>
          <a:p>
            <a:endParaRPr lang="en-US" sz="2000" dirty="0"/>
          </a:p>
          <a:p>
            <a:r>
              <a:rPr lang="en-US" sz="2000" b="1" dirty="0"/>
              <a:t>Problem</a:t>
            </a:r>
            <a:r>
              <a:rPr lang="en-US" sz="2000" dirty="0"/>
              <a:t>: How do we structure distributed software so that service users do not need to know the nature and location of service providers, making it easy to dynamically change the bindings between users and providers?</a:t>
            </a:r>
          </a:p>
          <a:p>
            <a:endParaRPr lang="en-US" sz="2000" dirty="0"/>
          </a:p>
          <a:p>
            <a:r>
              <a:rPr lang="en-US" sz="2000" b="1" dirty="0"/>
              <a:t>Solution</a:t>
            </a:r>
            <a:r>
              <a:rPr lang="en-US" sz="2000" dirty="0"/>
              <a:t>: The broker pattern separates users of services (clients) from providers of services (servers) by inserting an intermediary, called a broker. When a client needs a service, it queries a broker via a service interface. The broker then forwards the client’s service request to a server, which processes the request. </a:t>
            </a:r>
          </a:p>
        </p:txBody>
      </p:sp>
    </p:spTree>
    <p:extLst>
      <p:ext uri="{BB962C8B-B14F-4D97-AF65-F5344CB8AC3E}">
        <p14:creationId xmlns:p14="http://schemas.microsoft.com/office/powerpoint/2010/main" val="727207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Broker Example</a:t>
            </a:r>
          </a:p>
        </p:txBody>
      </p:sp>
      <p:pic>
        <p:nvPicPr>
          <p:cNvPr id="3" name="Picture 2"/>
          <p:cNvPicPr>
            <a:picLocks noChangeAspect="1"/>
          </p:cNvPicPr>
          <p:nvPr/>
        </p:nvPicPr>
        <p:blipFill rotWithShape="1">
          <a:blip r:embed="rId2"/>
          <a:srcRect l="18741" t="16021" r="7230" b="45695"/>
          <a:stretch/>
        </p:blipFill>
        <p:spPr>
          <a:xfrm>
            <a:off x="2351584" y="1196753"/>
            <a:ext cx="8003882" cy="5354629"/>
          </a:xfrm>
          <a:prstGeom prst="rect">
            <a:avLst/>
          </a:prstGeom>
        </p:spPr>
      </p:pic>
    </p:spTree>
    <p:extLst>
      <p:ext uri="{BB962C8B-B14F-4D97-AF65-F5344CB8AC3E}">
        <p14:creationId xmlns:p14="http://schemas.microsoft.com/office/powerpoint/2010/main" val="179459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Broker Solution – 1</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dirty="0"/>
              <a:t>Overview: The broker pattern defines a runtime component, called a broker, that mediates the communication between a number of clients and servers.</a:t>
            </a:r>
          </a:p>
          <a:p>
            <a:r>
              <a:rPr lang="en-US" sz="2000" dirty="0"/>
              <a:t>Elements: </a:t>
            </a:r>
          </a:p>
          <a:p>
            <a:pPr lvl="1"/>
            <a:r>
              <a:rPr lang="en-US" sz="2000" b="1" i="1" dirty="0"/>
              <a:t>Client</a:t>
            </a:r>
            <a:r>
              <a:rPr lang="en-US" sz="2000" i="1" dirty="0"/>
              <a:t>, </a:t>
            </a:r>
            <a:r>
              <a:rPr lang="en-US" sz="2000" dirty="0"/>
              <a:t>a requester of services</a:t>
            </a:r>
          </a:p>
          <a:p>
            <a:pPr lvl="1"/>
            <a:r>
              <a:rPr lang="en-US" sz="2000" b="1" i="1" dirty="0"/>
              <a:t>Server</a:t>
            </a:r>
            <a:r>
              <a:rPr lang="en-US" sz="2000" i="1" dirty="0"/>
              <a:t>, </a:t>
            </a:r>
            <a:r>
              <a:rPr lang="en-US" sz="2000" dirty="0"/>
              <a:t>a provider of services</a:t>
            </a:r>
          </a:p>
          <a:p>
            <a:pPr lvl="1"/>
            <a:r>
              <a:rPr lang="en-US" sz="2000" b="1" i="1" dirty="0"/>
              <a:t>Broker</a:t>
            </a:r>
            <a:r>
              <a:rPr lang="en-US" sz="2000" i="1" dirty="0"/>
              <a:t>, </a:t>
            </a:r>
            <a:r>
              <a:rPr lang="en-US" sz="2000" dirty="0"/>
              <a:t>an intermediary that locates an appropriate server to fulfill a client’s request, forwards the request to the server, and returns the results to the client</a:t>
            </a:r>
          </a:p>
          <a:p>
            <a:pPr lvl="1"/>
            <a:r>
              <a:rPr lang="en-US" sz="2000" b="1" i="1" dirty="0"/>
              <a:t>Client-side proxy</a:t>
            </a:r>
            <a:r>
              <a:rPr lang="en-US" sz="2000" i="1" dirty="0"/>
              <a:t>, </a:t>
            </a:r>
            <a:r>
              <a:rPr lang="en-US" sz="2000" dirty="0"/>
              <a:t>an intermediary that manages the actual communication with the broker, including marshaling, sending, and </a:t>
            </a:r>
            <a:r>
              <a:rPr lang="en-US" sz="2000" dirty="0" err="1"/>
              <a:t>unmarshaling</a:t>
            </a:r>
            <a:r>
              <a:rPr lang="en-US" sz="2000" dirty="0"/>
              <a:t> of messages</a:t>
            </a:r>
          </a:p>
          <a:p>
            <a:pPr lvl="1"/>
            <a:r>
              <a:rPr lang="en-US" sz="2000" b="1" i="1" dirty="0"/>
              <a:t>Server-side proxy</a:t>
            </a:r>
            <a:r>
              <a:rPr lang="en-US" sz="2000" i="1" dirty="0"/>
              <a:t>, </a:t>
            </a:r>
            <a:r>
              <a:rPr lang="en-US" sz="2000" dirty="0"/>
              <a:t>an intermediary that manages the actual communication with the broker, including marshaling, sending, and </a:t>
            </a:r>
            <a:r>
              <a:rPr lang="en-US" sz="2000" dirty="0" err="1"/>
              <a:t>unmarshaling</a:t>
            </a:r>
            <a:r>
              <a:rPr lang="en-US" sz="2000" dirty="0"/>
              <a:t> of messages</a:t>
            </a:r>
          </a:p>
        </p:txBody>
      </p:sp>
    </p:spTree>
    <p:extLst>
      <p:ext uri="{BB962C8B-B14F-4D97-AF65-F5344CB8AC3E}">
        <p14:creationId xmlns:p14="http://schemas.microsoft.com/office/powerpoint/2010/main" val="115956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Broker Solution - 2</a:t>
            </a:r>
          </a:p>
        </p:txBody>
      </p:sp>
      <p:sp>
        <p:nvSpPr>
          <p:cNvPr id="3" name="Content Placeholder 2"/>
          <p:cNvSpPr>
            <a:spLocks noGrp="1"/>
          </p:cNvSpPr>
          <p:nvPr>
            <p:ph idx="1"/>
          </p:nvPr>
        </p:nvSpPr>
        <p:spPr/>
        <p:txBody>
          <a:bodyPr>
            <a:normAutofit fontScale="85000" lnSpcReduction="20000"/>
          </a:bodyPr>
          <a:lstStyle/>
          <a:p>
            <a:r>
              <a:rPr lang="en-US" sz="3200" b="1" dirty="0"/>
              <a:t>Relations</a:t>
            </a:r>
            <a:r>
              <a:rPr lang="en-US" sz="3200" dirty="0"/>
              <a:t>: The </a:t>
            </a:r>
            <a:r>
              <a:rPr lang="en-US" sz="3200" i="1" dirty="0"/>
              <a:t>attachment </a:t>
            </a:r>
            <a:r>
              <a:rPr lang="en-US" sz="3200" dirty="0"/>
              <a:t>relation associates clients (and, optionally, client-side proxies) and servers (and, optionally, server-side proxies) with brokers.</a:t>
            </a:r>
          </a:p>
          <a:p>
            <a:r>
              <a:rPr lang="en-US" sz="3200" b="1" dirty="0"/>
              <a:t>Constraints</a:t>
            </a:r>
            <a:r>
              <a:rPr lang="en-US" sz="3200" dirty="0"/>
              <a:t>: The client can only attach to a broker (potentially via a client-side proxy). The server can only attach to a broker (potentially via a server-side proxy).</a:t>
            </a:r>
          </a:p>
          <a:p>
            <a:r>
              <a:rPr lang="en-US" sz="3200" b="1" dirty="0"/>
              <a:t>Weaknesses</a:t>
            </a:r>
            <a:r>
              <a:rPr lang="en-US" sz="3200" dirty="0"/>
              <a:t>: </a:t>
            </a:r>
          </a:p>
          <a:p>
            <a:pPr lvl="1"/>
            <a:r>
              <a:rPr lang="en-US" sz="2800" dirty="0"/>
              <a:t>Brokers add a layer of indirection, and hence latency, between clients and servers, and that layer may be a communication bottleneck.</a:t>
            </a:r>
          </a:p>
          <a:p>
            <a:pPr lvl="1"/>
            <a:r>
              <a:rPr lang="en-US" sz="2800" dirty="0"/>
              <a:t>The broker can be a single point of failure.</a:t>
            </a:r>
          </a:p>
          <a:p>
            <a:pPr lvl="1"/>
            <a:r>
              <a:rPr lang="en-US" sz="2800" dirty="0"/>
              <a:t>A broker adds up-front complexity.</a:t>
            </a:r>
          </a:p>
          <a:p>
            <a:pPr lvl="1"/>
            <a:r>
              <a:rPr lang="en-US" sz="2800" dirty="0"/>
              <a:t>A broker may be a target for security attacks.</a:t>
            </a:r>
          </a:p>
          <a:p>
            <a:pPr lvl="1"/>
            <a:r>
              <a:rPr lang="en-US" sz="2800" dirty="0"/>
              <a:t>A broker may be difficult to test.</a:t>
            </a:r>
            <a:endParaRPr lang="en-US" dirty="0"/>
          </a:p>
        </p:txBody>
      </p:sp>
    </p:spTree>
    <p:extLst>
      <p:ext uri="{BB962C8B-B14F-4D97-AF65-F5344CB8AC3E}">
        <p14:creationId xmlns:p14="http://schemas.microsoft.com/office/powerpoint/2010/main" val="205995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7CAF111-7908-3A1B-23BD-A641EB319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13"/>
          <a:stretch/>
        </p:blipFill>
        <p:spPr bwMode="auto">
          <a:xfrm>
            <a:off x="484632" y="2217956"/>
            <a:ext cx="3517119" cy="2415941"/>
          </a:xfrm>
          <a:prstGeom prst="rect">
            <a:avLst/>
          </a:prstGeom>
          <a:noFill/>
          <a:extLst>
            <a:ext uri="{909E8E84-426E-40DD-AFC4-6F175D3DCCD1}">
              <a14:hiddenFill xmlns:a14="http://schemas.microsoft.com/office/drawing/2010/main">
                <a:solidFill>
                  <a:srgbClr val="FFFFFF"/>
                </a:solidFill>
              </a14:hiddenFill>
            </a:ext>
          </a:extLst>
        </p:spPr>
      </p:pic>
      <p:cxnSp>
        <p:nvCxnSpPr>
          <p:cNvPr id="1042" name="Straight Connector 104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8" name="Picture 4" descr="undefined">
            <a:extLst>
              <a:ext uri="{FF2B5EF4-FFF2-40B4-BE49-F238E27FC236}">
                <a16:creationId xmlns:a16="http://schemas.microsoft.com/office/drawing/2014/main" id="{4D866D6F-F410-4EF6-9098-72C25F28F1D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669" r="2" b="2"/>
          <a:stretch/>
        </p:blipFill>
        <p:spPr bwMode="auto">
          <a:xfrm>
            <a:off x="4310676" y="2304676"/>
            <a:ext cx="3537345" cy="2242502"/>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Connector 104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6" name="Picture 2" descr="Vasa">
            <a:extLst>
              <a:ext uri="{FF2B5EF4-FFF2-40B4-BE49-F238E27FC236}">
                <a16:creationId xmlns:a16="http://schemas.microsoft.com/office/drawing/2014/main" id="{AFD51F89-118F-6F45-959F-5089BEC242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22" b="-3"/>
          <a:stretch/>
        </p:blipFill>
        <p:spPr bwMode="auto">
          <a:xfrm>
            <a:off x="8162336" y="2217965"/>
            <a:ext cx="3517120" cy="241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63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4224"/>
          </a:xfrm>
        </p:spPr>
        <p:txBody>
          <a:bodyPr/>
          <a:lstStyle/>
          <a:p>
            <a:r>
              <a:rPr lang="en-US" dirty="0"/>
              <a:t>Model-View-Controller Pattern</a:t>
            </a:r>
          </a:p>
        </p:txBody>
      </p:sp>
      <p:sp>
        <p:nvSpPr>
          <p:cNvPr id="3" name="Content Placeholder 2"/>
          <p:cNvSpPr>
            <a:spLocks noGrp="1"/>
          </p:cNvSpPr>
          <p:nvPr>
            <p:ph idx="1"/>
          </p:nvPr>
        </p:nvSpPr>
        <p:spPr>
          <a:xfrm>
            <a:off x="302623" y="1319350"/>
            <a:ext cx="11051177" cy="4857403"/>
          </a:xfrm>
        </p:spPr>
        <p:txBody>
          <a:bodyPr>
            <a:noAutofit/>
          </a:bodyPr>
          <a:lstStyle/>
          <a:p>
            <a:r>
              <a:rPr lang="en-US" sz="2400" b="1" dirty="0"/>
              <a:t>Context</a:t>
            </a:r>
            <a:r>
              <a:rPr lang="en-US" sz="2400" dirty="0"/>
              <a:t>: User interface software is typically the most frequently modified portion of an interactive application.  Users often wish to look at data from different perspectives, such as a bar graph or a pie chart. These representations should both reflect the current state of the data.</a:t>
            </a:r>
          </a:p>
          <a:p>
            <a:r>
              <a:rPr lang="en-US" sz="2400" b="1" dirty="0"/>
              <a:t>Problem</a:t>
            </a:r>
            <a:r>
              <a:rPr lang="en-US" sz="2400" dirty="0"/>
              <a:t>: How can user interface functionality be kept separate from application functionality and yet still be responsive to user input, or to changes in the underlying application’s data? And how can multiple views of the user interface be created, maintained, and coordinated when the underlying application data changes?</a:t>
            </a:r>
          </a:p>
          <a:p>
            <a:r>
              <a:rPr lang="en-US" sz="2400" b="1" dirty="0"/>
              <a:t>Solution</a:t>
            </a:r>
            <a:r>
              <a:rPr lang="en-US" sz="2400" dirty="0"/>
              <a:t>: The model-view-controller (MVC) pattern separates application functionality into three kinds of components:</a:t>
            </a:r>
          </a:p>
          <a:p>
            <a:pPr lvl="1">
              <a:spcBef>
                <a:spcPts val="0"/>
              </a:spcBef>
            </a:pPr>
            <a:r>
              <a:rPr lang="en-US" dirty="0"/>
              <a:t>A model, which contains the application’s data</a:t>
            </a:r>
          </a:p>
          <a:p>
            <a:pPr lvl="1">
              <a:spcBef>
                <a:spcPts val="0"/>
              </a:spcBef>
            </a:pPr>
            <a:r>
              <a:rPr lang="en-US" dirty="0"/>
              <a:t>A view, which displays some portion of the underlying data and interacts with the user</a:t>
            </a:r>
          </a:p>
          <a:p>
            <a:pPr lvl="1">
              <a:spcBef>
                <a:spcPts val="0"/>
              </a:spcBef>
            </a:pPr>
            <a:r>
              <a:rPr lang="en-US" dirty="0"/>
              <a:t>A controller, which mediates between the model and the view and manages the notifications of state changes</a:t>
            </a:r>
          </a:p>
        </p:txBody>
      </p:sp>
    </p:spTree>
    <p:extLst>
      <p:ext uri="{BB962C8B-B14F-4D97-AF65-F5344CB8AC3E}">
        <p14:creationId xmlns:p14="http://schemas.microsoft.com/office/powerpoint/2010/main" val="18329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r>
              <a:rPr lang="en-US" baseline="0" dirty="0"/>
              <a:t> Example</a:t>
            </a:r>
            <a:endParaRPr lang="en-US" dirty="0"/>
          </a:p>
        </p:txBody>
      </p:sp>
      <p:pic>
        <p:nvPicPr>
          <p:cNvPr id="5" name="Picture 4" descr="Description: Description: Description: http://java.sun.com/blueprints/patterns/images/mvc-structure-generic.gif"/>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328738"/>
            <a:ext cx="8208912" cy="5124599"/>
          </a:xfrm>
          <a:prstGeom prst="rect">
            <a:avLst/>
          </a:prstGeom>
          <a:noFill/>
          <a:ln>
            <a:noFill/>
          </a:ln>
        </p:spPr>
      </p:pic>
    </p:spTree>
    <p:extLst>
      <p:ext uri="{BB962C8B-B14F-4D97-AF65-F5344CB8AC3E}">
        <p14:creationId xmlns:p14="http://schemas.microsoft.com/office/powerpoint/2010/main" val="1364103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Solution - 1</a:t>
            </a:r>
          </a:p>
        </p:txBody>
      </p:sp>
      <p:sp>
        <p:nvSpPr>
          <p:cNvPr id="3" name="Content Placeholder 2"/>
          <p:cNvSpPr>
            <a:spLocks noGrp="1"/>
          </p:cNvSpPr>
          <p:nvPr>
            <p:ph idx="1"/>
          </p:nvPr>
        </p:nvSpPr>
        <p:spPr/>
        <p:txBody>
          <a:bodyPr>
            <a:normAutofit fontScale="92500" lnSpcReduction="20000"/>
          </a:bodyPr>
          <a:lstStyle/>
          <a:p>
            <a:r>
              <a:rPr lang="en-US" sz="3200" dirty="0"/>
              <a:t>Overview: The MVC pattern breaks system functionality into three components: a model, a view, and a controller that mediates between the model and the view.</a:t>
            </a:r>
          </a:p>
          <a:p>
            <a:r>
              <a:rPr lang="en-US" sz="3200" dirty="0"/>
              <a:t>Elements: </a:t>
            </a:r>
          </a:p>
          <a:p>
            <a:pPr lvl="1"/>
            <a:r>
              <a:rPr lang="en-US" sz="2800" dirty="0"/>
              <a:t>The </a:t>
            </a:r>
            <a:r>
              <a:rPr lang="en-US" sz="2800" i="1" dirty="0"/>
              <a:t>model </a:t>
            </a:r>
            <a:r>
              <a:rPr lang="en-US" sz="2800" dirty="0"/>
              <a:t>is a representation of the application data or state, and it contains (or provides an interface  to) application logic.</a:t>
            </a:r>
          </a:p>
          <a:p>
            <a:pPr lvl="1"/>
            <a:r>
              <a:rPr lang="en-US" sz="2800" dirty="0"/>
              <a:t>The </a:t>
            </a:r>
            <a:r>
              <a:rPr lang="en-US" sz="2800" i="1" dirty="0"/>
              <a:t>view </a:t>
            </a:r>
            <a:r>
              <a:rPr lang="en-US" sz="2800" dirty="0"/>
              <a:t>is a user interface component that either produces a representation of the model for the user or allows for some form of user input, or both.</a:t>
            </a:r>
          </a:p>
          <a:p>
            <a:pPr lvl="1"/>
            <a:r>
              <a:rPr lang="en-US" sz="2800" dirty="0"/>
              <a:t>The </a:t>
            </a:r>
            <a:r>
              <a:rPr lang="en-US" sz="2800" i="1" dirty="0"/>
              <a:t>controller </a:t>
            </a:r>
            <a:r>
              <a:rPr lang="en-US" sz="2800" dirty="0"/>
              <a:t>manages the interaction between the model and the view, translating user actions into changes to the model or changes to the view.</a:t>
            </a:r>
          </a:p>
        </p:txBody>
      </p:sp>
    </p:spTree>
    <p:extLst>
      <p:ext uri="{BB962C8B-B14F-4D97-AF65-F5344CB8AC3E}">
        <p14:creationId xmlns:p14="http://schemas.microsoft.com/office/powerpoint/2010/main" val="2135103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Solution - 2</a:t>
            </a:r>
          </a:p>
        </p:txBody>
      </p:sp>
      <p:sp>
        <p:nvSpPr>
          <p:cNvPr id="3" name="Content Placeholder 2"/>
          <p:cNvSpPr>
            <a:spLocks noGrp="1"/>
          </p:cNvSpPr>
          <p:nvPr>
            <p:ph idx="1"/>
          </p:nvPr>
        </p:nvSpPr>
        <p:spPr/>
        <p:txBody>
          <a:bodyPr>
            <a:normAutofit fontScale="92500" lnSpcReduction="10000"/>
          </a:bodyPr>
          <a:lstStyle/>
          <a:p>
            <a:r>
              <a:rPr lang="en-US" sz="3200" dirty="0"/>
              <a:t>Relations: The </a:t>
            </a:r>
            <a:r>
              <a:rPr lang="en-US" sz="3200" i="1" dirty="0"/>
              <a:t>notifies </a:t>
            </a:r>
            <a:r>
              <a:rPr lang="en-US" sz="3200" dirty="0"/>
              <a:t>relation connects instances of model, view, and controller, notifying elements of relevant state changes.</a:t>
            </a:r>
          </a:p>
          <a:p>
            <a:r>
              <a:rPr lang="en-US" sz="3200" dirty="0"/>
              <a:t>Constraints: </a:t>
            </a:r>
          </a:p>
          <a:p>
            <a:pPr lvl="1"/>
            <a:r>
              <a:rPr lang="en-US" sz="2800" dirty="0"/>
              <a:t>There must be at least one instance each of model, view, and controller.</a:t>
            </a:r>
          </a:p>
          <a:p>
            <a:pPr lvl="1"/>
            <a:r>
              <a:rPr lang="en-US" sz="2800" dirty="0"/>
              <a:t>The model component should not interact directly with the controller.</a:t>
            </a:r>
          </a:p>
          <a:p>
            <a:r>
              <a:rPr lang="en-US" sz="3200" dirty="0"/>
              <a:t>Weaknesses:</a:t>
            </a:r>
          </a:p>
          <a:p>
            <a:pPr lvl="1"/>
            <a:r>
              <a:rPr lang="en-US" sz="2800" dirty="0"/>
              <a:t>The complexity may not be worth it for simple user interfaces.</a:t>
            </a:r>
          </a:p>
          <a:p>
            <a:pPr lvl="1"/>
            <a:r>
              <a:rPr lang="en-US" sz="2800" dirty="0"/>
              <a:t>The model, view, and controller abstractions may not be good fits for some user interface toolkits.</a:t>
            </a:r>
            <a:endParaRPr lang="en-US" dirty="0"/>
          </a:p>
        </p:txBody>
      </p:sp>
    </p:spTree>
    <p:extLst>
      <p:ext uri="{BB962C8B-B14F-4D97-AF65-F5344CB8AC3E}">
        <p14:creationId xmlns:p14="http://schemas.microsoft.com/office/powerpoint/2010/main" val="342987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 and Filter</a:t>
            </a:r>
            <a:r>
              <a:rPr lang="en-US" baseline="0" dirty="0"/>
              <a:t> </a:t>
            </a:r>
            <a:r>
              <a:rPr lang="en-US" dirty="0"/>
              <a:t>Pattern</a:t>
            </a:r>
          </a:p>
        </p:txBody>
      </p:sp>
      <p:sp>
        <p:nvSpPr>
          <p:cNvPr id="3" name="Content Placeholder 2"/>
          <p:cNvSpPr>
            <a:spLocks noGrp="1"/>
          </p:cNvSpPr>
          <p:nvPr>
            <p:ph idx="1"/>
          </p:nvPr>
        </p:nvSpPr>
        <p:spPr/>
        <p:txBody>
          <a:bodyPr>
            <a:normAutofit fontScale="77500" lnSpcReduction="20000"/>
          </a:bodyPr>
          <a:lstStyle/>
          <a:p>
            <a:r>
              <a:rPr lang="en-US" sz="3200" b="1" dirty="0"/>
              <a:t>Context: </a:t>
            </a:r>
            <a:r>
              <a:rPr lang="en-US" sz="3200" dirty="0"/>
              <a:t>Many systems are required to transform streams of discrete data items, from input to output. Many types of transformations occur repeatedly in practice, and so it is desirable to create these as independent, reusable parts.</a:t>
            </a:r>
          </a:p>
          <a:p>
            <a:r>
              <a:rPr lang="en-US" sz="3200" b="1" dirty="0"/>
              <a:t>Problem: </a:t>
            </a:r>
            <a:r>
              <a:rPr lang="en-US" sz="3200" dirty="0"/>
              <a:t>Such systems need to be divided into reusable, loosely coupled components with simple, generic interaction mechanisms. In this way they can be flexibly combined with each other. The components, being generic and loosely coupled, are easily reused. The components, being independent, can execute in parallel.</a:t>
            </a:r>
          </a:p>
          <a:p>
            <a:r>
              <a:rPr lang="en-US" sz="3200" b="1" dirty="0"/>
              <a:t>Solution: </a:t>
            </a:r>
            <a:r>
              <a:rPr lang="en-US" sz="3200" dirty="0"/>
              <a:t>The pattern of interaction in the pipe-and-filter pattern is characterized by successive transformations of streams of data. Data arrives at a filter’s input port(s), is transformed, and then is passed via its output port(s) through a pipe to the next filter. A single filter can consume data from, or produce data to, one or more ports.</a:t>
            </a:r>
          </a:p>
        </p:txBody>
      </p:sp>
    </p:spTree>
    <p:extLst>
      <p:ext uri="{BB962C8B-B14F-4D97-AF65-F5344CB8AC3E}">
        <p14:creationId xmlns:p14="http://schemas.microsoft.com/office/powerpoint/2010/main" val="2290443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 and Filter</a:t>
            </a:r>
            <a:r>
              <a:rPr lang="en-US" baseline="0" dirty="0"/>
              <a:t> Example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532936"/>
            <a:ext cx="8424936" cy="4776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040216" y="5277352"/>
            <a:ext cx="1368152" cy="1031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459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 and Filter Solution</a:t>
            </a:r>
          </a:p>
        </p:txBody>
      </p:sp>
      <p:sp>
        <p:nvSpPr>
          <p:cNvPr id="3" name="Content Placeholder 2"/>
          <p:cNvSpPr>
            <a:spLocks noGrp="1"/>
          </p:cNvSpPr>
          <p:nvPr>
            <p:ph idx="1"/>
          </p:nvPr>
        </p:nvSpPr>
        <p:spPr/>
        <p:txBody>
          <a:bodyPr>
            <a:normAutofit fontScale="70000" lnSpcReduction="20000"/>
          </a:bodyPr>
          <a:lstStyle/>
          <a:p>
            <a:r>
              <a:rPr lang="en-US" sz="3200" dirty="0"/>
              <a:t>Overview: Data is transformed from a system’s external inputs to its external outputs through a series of transformations performed by its filters connected by pipes.</a:t>
            </a:r>
          </a:p>
          <a:p>
            <a:r>
              <a:rPr lang="en-US" sz="3200" dirty="0"/>
              <a:t>Elements: </a:t>
            </a:r>
          </a:p>
          <a:p>
            <a:pPr lvl="1"/>
            <a:r>
              <a:rPr lang="en-US" sz="2800" i="1" dirty="0"/>
              <a:t>Filter, </a:t>
            </a:r>
            <a:r>
              <a:rPr lang="en-US" sz="2800" dirty="0"/>
              <a:t>which is a component that transforms data read on its input port(s) to data written on its output port(s). </a:t>
            </a:r>
          </a:p>
          <a:p>
            <a:pPr lvl="1"/>
            <a:r>
              <a:rPr lang="en-US" sz="2800" i="1" dirty="0"/>
              <a:t>Pipe, </a:t>
            </a:r>
            <a:r>
              <a:rPr lang="en-US" sz="2800" dirty="0"/>
              <a:t>which is a connector that conveys data from a filter’s output port(s) to another filter’s input port(s). A pipe has a single source for its input and a single target for its output. A pipe preserves the sequence of data items, and it does not alter the data passing through. </a:t>
            </a:r>
          </a:p>
          <a:p>
            <a:r>
              <a:rPr lang="en-US" sz="3200" dirty="0"/>
              <a:t>Relations: The </a:t>
            </a:r>
            <a:r>
              <a:rPr lang="en-US" sz="3200" i="1" dirty="0"/>
              <a:t>attachment </a:t>
            </a:r>
            <a:r>
              <a:rPr lang="en-US" sz="3200" dirty="0"/>
              <a:t>relation associates the output of filters with the input of pipes and vice versa.</a:t>
            </a:r>
          </a:p>
          <a:p>
            <a:r>
              <a:rPr lang="en-US" sz="3200" dirty="0"/>
              <a:t>Constraints:</a:t>
            </a:r>
          </a:p>
          <a:p>
            <a:pPr lvl="1"/>
            <a:r>
              <a:rPr lang="en-US" sz="2800" dirty="0"/>
              <a:t>Pipes connect filter output ports to filter input ports.</a:t>
            </a:r>
          </a:p>
          <a:p>
            <a:pPr lvl="1"/>
            <a:r>
              <a:rPr lang="en-US" sz="2800" dirty="0"/>
              <a:t>Connected filters must agree on the type of data being passed along </a:t>
            </a:r>
            <a:r>
              <a:rPr lang="en-US" sz="2900" dirty="0"/>
              <a:t>the connecting pipe.</a:t>
            </a:r>
          </a:p>
        </p:txBody>
      </p:sp>
    </p:spTree>
    <p:extLst>
      <p:ext uri="{BB962C8B-B14F-4D97-AF65-F5344CB8AC3E}">
        <p14:creationId xmlns:p14="http://schemas.microsoft.com/office/powerpoint/2010/main" val="2411132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Pattern</a:t>
            </a:r>
          </a:p>
        </p:txBody>
      </p:sp>
      <p:sp>
        <p:nvSpPr>
          <p:cNvPr id="3" name="Content Placeholder 2"/>
          <p:cNvSpPr>
            <a:spLocks noGrp="1"/>
          </p:cNvSpPr>
          <p:nvPr>
            <p:ph idx="1"/>
          </p:nvPr>
        </p:nvSpPr>
        <p:spPr/>
        <p:txBody>
          <a:bodyPr>
            <a:normAutofit fontScale="85000" lnSpcReduction="10000"/>
          </a:bodyPr>
          <a:lstStyle/>
          <a:p>
            <a:r>
              <a:rPr lang="en-US" sz="3200" b="1" dirty="0"/>
              <a:t>Context: </a:t>
            </a:r>
            <a:r>
              <a:rPr lang="en-US" sz="3200" dirty="0"/>
              <a:t>There are shared resources and services that large numbers of distributed clients wish to access, and for which we wish to control access or quality of service.</a:t>
            </a:r>
          </a:p>
          <a:p>
            <a:r>
              <a:rPr lang="en-US" sz="3200" b="1" dirty="0"/>
              <a:t>Problem: </a:t>
            </a:r>
            <a:r>
              <a:rPr lang="en-US" sz="3200" dirty="0"/>
              <a:t>By managing a set of shared resources and services, we can promote modifiability and reuse, by factoring out common services and having to modify these in a single location, or a small number of locations. We want to improve scalability and availability by centralizing the control of these resources and services, while distributing the resources themselves across multiple physical servers.</a:t>
            </a:r>
          </a:p>
          <a:p>
            <a:r>
              <a:rPr lang="en-US" sz="3200" b="1" dirty="0"/>
              <a:t>Solution: </a:t>
            </a:r>
            <a:r>
              <a:rPr lang="en-US" sz="3200" dirty="0"/>
              <a:t>Clients interact by requesting services of servers, which provide a set of services. Some components may act as both clients and servers. There may be one central server or multiple distributed ones.</a:t>
            </a:r>
          </a:p>
        </p:txBody>
      </p:sp>
    </p:spTree>
    <p:extLst>
      <p:ext uri="{BB962C8B-B14F-4D97-AF65-F5344CB8AC3E}">
        <p14:creationId xmlns:p14="http://schemas.microsoft.com/office/powerpoint/2010/main" val="1053122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6853"/>
          </a:xfrm>
        </p:spPr>
        <p:txBody>
          <a:bodyPr>
            <a:normAutofit fontScale="90000"/>
          </a:bodyPr>
          <a:lstStyle/>
          <a:p>
            <a:r>
              <a:rPr lang="en-US" dirty="0"/>
              <a:t>Client-Server</a:t>
            </a:r>
            <a:r>
              <a:rPr lang="en-US" baseline="0" dirty="0"/>
              <a:t> Example</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316" b="-1343"/>
          <a:stretch/>
        </p:blipFill>
        <p:spPr bwMode="auto">
          <a:xfrm>
            <a:off x="2423593" y="1196753"/>
            <a:ext cx="7393991" cy="516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06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Solution - 1</a:t>
            </a:r>
          </a:p>
        </p:txBody>
      </p:sp>
      <p:sp>
        <p:nvSpPr>
          <p:cNvPr id="3" name="Content Placeholder 2"/>
          <p:cNvSpPr>
            <a:spLocks noGrp="1"/>
          </p:cNvSpPr>
          <p:nvPr>
            <p:ph idx="1"/>
          </p:nvPr>
        </p:nvSpPr>
        <p:spPr/>
        <p:txBody>
          <a:bodyPr>
            <a:normAutofit fontScale="92500" lnSpcReduction="20000"/>
          </a:bodyPr>
          <a:lstStyle/>
          <a:p>
            <a:r>
              <a:rPr lang="en-US" sz="3200" b="1" dirty="0"/>
              <a:t>Overview</a:t>
            </a:r>
            <a:r>
              <a:rPr lang="en-US" sz="3200" dirty="0"/>
              <a:t>: Clients initiate interactions with servers, invoking services as needed from those servers and waiting for the results of those requests.</a:t>
            </a:r>
          </a:p>
          <a:p>
            <a:r>
              <a:rPr lang="en-US" sz="3200" b="1" dirty="0"/>
              <a:t>Elements</a:t>
            </a:r>
            <a:r>
              <a:rPr lang="en-US" sz="3200" dirty="0"/>
              <a:t>: </a:t>
            </a:r>
          </a:p>
          <a:p>
            <a:pPr lvl="1"/>
            <a:r>
              <a:rPr lang="en-US" sz="2800" i="1" dirty="0"/>
              <a:t>Client, </a:t>
            </a:r>
            <a:r>
              <a:rPr lang="en-US" sz="2800" dirty="0"/>
              <a:t>a component that invokes services of a server component. Clients have ports that describe the services they require.</a:t>
            </a:r>
          </a:p>
          <a:p>
            <a:pPr lvl="1"/>
            <a:r>
              <a:rPr lang="en-US" sz="2800" i="1" dirty="0"/>
              <a:t>Server: </a:t>
            </a:r>
            <a:r>
              <a:rPr lang="en-US" sz="2800" dirty="0"/>
              <a:t>a component that provides services to clients. Servers have ports that describe the services they provide. </a:t>
            </a:r>
          </a:p>
          <a:p>
            <a:r>
              <a:rPr lang="en-US" sz="3200" b="1" i="1" dirty="0"/>
              <a:t>Request/reply connector</a:t>
            </a:r>
            <a:r>
              <a:rPr lang="en-US" sz="3200" i="1" dirty="0"/>
              <a:t>: </a:t>
            </a:r>
            <a:r>
              <a:rPr lang="en-US" sz="3200" dirty="0"/>
              <a:t>a data connector employing a request/reply protocol, used by a client to invoke services on a server. Important characteristics include whether the calls are local or remote, and whether data is encrypted.</a:t>
            </a:r>
          </a:p>
        </p:txBody>
      </p:sp>
    </p:spTree>
    <p:extLst>
      <p:ext uri="{BB962C8B-B14F-4D97-AF65-F5344CB8AC3E}">
        <p14:creationId xmlns:p14="http://schemas.microsoft.com/office/powerpoint/2010/main" val="2653129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 story of the Swedish ship Vasa</a:t>
            </a:r>
          </a:p>
        </p:txBody>
      </p:sp>
      <p:sp>
        <p:nvSpPr>
          <p:cNvPr id="3" name="Content Placeholder 2"/>
          <p:cNvSpPr>
            <a:spLocks noGrp="1"/>
          </p:cNvSpPr>
          <p:nvPr>
            <p:ph idx="1"/>
          </p:nvPr>
        </p:nvSpPr>
        <p:spPr/>
        <p:txBody>
          <a:bodyPr>
            <a:normAutofit/>
          </a:bodyPr>
          <a:lstStyle/>
          <a:p>
            <a:pPr algn="just"/>
            <a:r>
              <a:rPr lang="en-US" dirty="0"/>
              <a:t>For decades, software designers have been taught to build systems exclusively on the technical requirements</a:t>
            </a:r>
          </a:p>
          <a:p>
            <a:pPr lvl="1" algn="just"/>
            <a:r>
              <a:rPr lang="en-US" dirty="0"/>
              <a:t>Requirements beget design, which begets system</a:t>
            </a:r>
          </a:p>
          <a:p>
            <a:pPr lvl="1" algn="just"/>
            <a:r>
              <a:rPr lang="en-US" dirty="0"/>
              <a:t>This is a short-sighted view</a:t>
            </a:r>
          </a:p>
          <a:p>
            <a:pPr marL="0" indent="0">
              <a:buNone/>
            </a:pPr>
            <a:endParaRPr lang="en-US" dirty="0"/>
          </a:p>
          <a:p>
            <a:pPr algn="just"/>
            <a:r>
              <a:rPr lang="en-US" dirty="0"/>
              <a:t>What do you suppose would happen if two different architects, working in two different organizations, were given the same requirements specification for a system? Do you think they will produce the same architecture or different one?</a:t>
            </a:r>
          </a:p>
          <a:p>
            <a:pPr algn="just"/>
            <a:endParaRPr lang="en-US" dirty="0"/>
          </a:p>
        </p:txBody>
      </p:sp>
      <p:sp>
        <p:nvSpPr>
          <p:cNvPr id="4" name="Slide Number Placeholder 3"/>
          <p:cNvSpPr>
            <a:spLocks noGrp="1"/>
          </p:cNvSpPr>
          <p:nvPr>
            <p:ph type="sldNum" sz="quarter" idx="12"/>
          </p:nvPr>
        </p:nvSpPr>
        <p:spPr/>
        <p:txBody>
          <a:bodyPr/>
          <a:lstStyle/>
          <a:p>
            <a:fld id="{7EA48112-C62C-41D1-8A35-5CA4D41659A1}"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581279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a:t>
            </a:r>
            <a:r>
              <a:rPr lang="en-US" baseline="0" dirty="0"/>
              <a:t> Solution- 2</a:t>
            </a:r>
            <a:endParaRPr lang="en-US" dirty="0"/>
          </a:p>
        </p:txBody>
      </p:sp>
      <p:sp>
        <p:nvSpPr>
          <p:cNvPr id="3" name="Content Placeholder 2"/>
          <p:cNvSpPr>
            <a:spLocks noGrp="1"/>
          </p:cNvSpPr>
          <p:nvPr>
            <p:ph idx="1"/>
          </p:nvPr>
        </p:nvSpPr>
        <p:spPr/>
        <p:txBody>
          <a:bodyPr>
            <a:normAutofit lnSpcReduction="10000"/>
          </a:bodyPr>
          <a:lstStyle/>
          <a:p>
            <a:r>
              <a:rPr lang="en-US" sz="3200" b="1" dirty="0"/>
              <a:t>Relations</a:t>
            </a:r>
            <a:r>
              <a:rPr lang="en-US" sz="3200" dirty="0"/>
              <a:t>: The </a:t>
            </a:r>
            <a:r>
              <a:rPr lang="en-US" sz="3200" i="1" dirty="0"/>
              <a:t>attachment </a:t>
            </a:r>
            <a:r>
              <a:rPr lang="en-US" sz="3200" dirty="0"/>
              <a:t>relation associates clients with servers.</a:t>
            </a:r>
          </a:p>
          <a:p>
            <a:r>
              <a:rPr lang="en-US" sz="3200" b="1" dirty="0"/>
              <a:t>Constraints</a:t>
            </a:r>
            <a:r>
              <a:rPr lang="en-US" sz="3200" dirty="0"/>
              <a:t>: </a:t>
            </a:r>
          </a:p>
          <a:p>
            <a:pPr lvl="1"/>
            <a:r>
              <a:rPr lang="en-US" sz="2800" dirty="0"/>
              <a:t>Clients are connected to servers through request/reply </a:t>
            </a:r>
            <a:r>
              <a:rPr lang="en-US" dirty="0"/>
              <a:t>connectors.</a:t>
            </a:r>
          </a:p>
          <a:p>
            <a:pPr lvl="1"/>
            <a:r>
              <a:rPr lang="en-US" sz="2800" dirty="0"/>
              <a:t>Server components can be clients to other servers.</a:t>
            </a:r>
          </a:p>
          <a:p>
            <a:r>
              <a:rPr lang="en-US" sz="3200" b="1" dirty="0"/>
              <a:t>Weaknesses</a:t>
            </a:r>
            <a:r>
              <a:rPr lang="en-US" sz="3200" dirty="0"/>
              <a:t>: </a:t>
            </a:r>
          </a:p>
          <a:p>
            <a:pPr lvl="1"/>
            <a:r>
              <a:rPr lang="en-US" dirty="0"/>
              <a:t>Server can be a performance bottleneck.</a:t>
            </a:r>
          </a:p>
          <a:p>
            <a:pPr lvl="1"/>
            <a:r>
              <a:rPr lang="en-US" dirty="0"/>
              <a:t>Server can be a single point of failure.</a:t>
            </a:r>
          </a:p>
          <a:p>
            <a:pPr lvl="1"/>
            <a:r>
              <a:rPr lang="en-US" dirty="0"/>
              <a:t>Decisions about where to locate functionality (in the client or in the server) are often complex and costly to change after a system has been built.</a:t>
            </a:r>
          </a:p>
        </p:txBody>
      </p:sp>
    </p:spTree>
    <p:extLst>
      <p:ext uri="{BB962C8B-B14F-4D97-AF65-F5344CB8AC3E}">
        <p14:creationId xmlns:p14="http://schemas.microsoft.com/office/powerpoint/2010/main" val="4092129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Pattern</a:t>
            </a:r>
          </a:p>
        </p:txBody>
      </p:sp>
      <p:sp>
        <p:nvSpPr>
          <p:cNvPr id="3" name="Content Placeholder 2"/>
          <p:cNvSpPr>
            <a:spLocks noGrp="1"/>
          </p:cNvSpPr>
          <p:nvPr>
            <p:ph idx="1"/>
          </p:nvPr>
        </p:nvSpPr>
        <p:spPr/>
        <p:txBody>
          <a:bodyPr>
            <a:normAutofit fontScale="85000" lnSpcReduction="10000"/>
          </a:bodyPr>
          <a:lstStyle/>
          <a:p>
            <a:r>
              <a:rPr lang="en-US" sz="3200" b="1" dirty="0"/>
              <a:t>Context: </a:t>
            </a:r>
            <a:r>
              <a:rPr lang="en-US" sz="3200" dirty="0"/>
              <a:t>Distributed computational entities—each of which is considered equally important in terms of initiating an interaction and each of which provides its own resources—need to cooperate and collaborate to provide a service to a distributed community of users.</a:t>
            </a:r>
          </a:p>
          <a:p>
            <a:r>
              <a:rPr lang="en-US" sz="3200" b="1" dirty="0"/>
              <a:t>Problem: </a:t>
            </a:r>
            <a:r>
              <a:rPr lang="en-US" sz="3200" dirty="0"/>
              <a:t>How can a set of “equal” distributed computational entities be connected to each other via a common protocol so that they can organize and share their services with high availability and scalability?</a:t>
            </a:r>
          </a:p>
          <a:p>
            <a:r>
              <a:rPr lang="en-US" sz="3200" b="1" dirty="0"/>
              <a:t>Solution: </a:t>
            </a:r>
            <a:r>
              <a:rPr lang="en-US" sz="3200" dirty="0"/>
              <a:t>In the peer-to-peer (P2P) pattern, components directly interact as peers. All peers are “equal” and no peer or group of peers can be critical for the health of the system. Peer-to-peer communication is typically a request/reply interaction without the asymmetry found in the client-server pattern.</a:t>
            </a:r>
          </a:p>
        </p:txBody>
      </p:sp>
    </p:spTree>
    <p:extLst>
      <p:ext uri="{BB962C8B-B14F-4D97-AF65-F5344CB8AC3E}">
        <p14:creationId xmlns:p14="http://schemas.microsoft.com/office/powerpoint/2010/main" val="744953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Example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96752"/>
            <a:ext cx="7620000" cy="5175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6139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a:t>
            </a:r>
            <a:r>
              <a:rPr lang="en-US" baseline="0" dirty="0"/>
              <a:t> Solution - 1</a:t>
            </a:r>
            <a:endParaRPr lang="en-US" dirty="0"/>
          </a:p>
        </p:txBody>
      </p:sp>
      <p:sp>
        <p:nvSpPr>
          <p:cNvPr id="3" name="Content Placeholder 2"/>
          <p:cNvSpPr>
            <a:spLocks noGrp="1"/>
          </p:cNvSpPr>
          <p:nvPr>
            <p:ph idx="1"/>
          </p:nvPr>
        </p:nvSpPr>
        <p:spPr/>
        <p:txBody>
          <a:bodyPr>
            <a:normAutofit fontScale="92500" lnSpcReduction="20000"/>
          </a:bodyPr>
          <a:lstStyle/>
          <a:p>
            <a:r>
              <a:rPr lang="en-US" sz="3200" b="1" dirty="0"/>
              <a:t>Overview</a:t>
            </a:r>
            <a:r>
              <a:rPr lang="en-US" sz="3200" dirty="0"/>
              <a:t>: Computation is achieved by cooperating peers that request service from and provide services to one another across a network.</a:t>
            </a:r>
          </a:p>
          <a:p>
            <a:r>
              <a:rPr lang="en-US" sz="3200" b="1" dirty="0"/>
              <a:t>Elements</a:t>
            </a:r>
            <a:r>
              <a:rPr lang="en-US" sz="3200" dirty="0"/>
              <a:t>: </a:t>
            </a:r>
          </a:p>
          <a:p>
            <a:pPr lvl="1"/>
            <a:r>
              <a:rPr lang="en-US" sz="2800" i="1" dirty="0"/>
              <a:t>Peer, </a:t>
            </a:r>
            <a:r>
              <a:rPr lang="en-US" sz="2800" dirty="0"/>
              <a:t>which is an independent component running on a network node. Special peer components can provide routing, indexing, and peer search capability.</a:t>
            </a:r>
          </a:p>
          <a:p>
            <a:pPr lvl="1"/>
            <a:r>
              <a:rPr lang="en-US" sz="2800" i="1" dirty="0"/>
              <a:t>Request/reply connector, </a:t>
            </a:r>
            <a:r>
              <a:rPr lang="en-US" sz="2800" dirty="0"/>
              <a:t>which is used to connect to the peer network, search for other peers, and invoke services from other peers. In some cases, the need for a reply is done away with.</a:t>
            </a:r>
          </a:p>
          <a:p>
            <a:r>
              <a:rPr lang="en-US" sz="3200" b="1" dirty="0"/>
              <a:t>Relations</a:t>
            </a:r>
            <a:r>
              <a:rPr lang="en-US" sz="3200" dirty="0"/>
              <a:t>: The relation associates peers with their connectors. Attachments may change at runtime.</a:t>
            </a:r>
          </a:p>
        </p:txBody>
      </p:sp>
    </p:spTree>
    <p:extLst>
      <p:ext uri="{BB962C8B-B14F-4D97-AF65-F5344CB8AC3E}">
        <p14:creationId xmlns:p14="http://schemas.microsoft.com/office/powerpoint/2010/main" val="9128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Solution - 2</a:t>
            </a:r>
          </a:p>
        </p:txBody>
      </p:sp>
      <p:sp>
        <p:nvSpPr>
          <p:cNvPr id="3" name="Content Placeholder 2"/>
          <p:cNvSpPr>
            <a:spLocks noGrp="1"/>
          </p:cNvSpPr>
          <p:nvPr>
            <p:ph idx="1"/>
          </p:nvPr>
        </p:nvSpPr>
        <p:spPr/>
        <p:txBody>
          <a:bodyPr>
            <a:normAutofit fontScale="92500" lnSpcReduction="10000"/>
          </a:bodyPr>
          <a:lstStyle/>
          <a:p>
            <a:r>
              <a:rPr lang="en-US" sz="3200" b="1" dirty="0"/>
              <a:t>Constraints</a:t>
            </a:r>
            <a:r>
              <a:rPr lang="en-US" sz="3200" dirty="0"/>
              <a:t>: Restrictions may be placed on the following:</a:t>
            </a:r>
          </a:p>
          <a:p>
            <a:pPr lvl="1"/>
            <a:r>
              <a:rPr lang="en-US" b="0" i="0" u="none" strike="noStrike" kern="1200" baseline="0" dirty="0">
                <a:solidFill>
                  <a:schemeClr val="tx1"/>
                </a:solidFill>
                <a:latin typeface="+mn-lt"/>
                <a:ea typeface="+mn-ea"/>
                <a:cs typeface="+mn-cs"/>
              </a:rPr>
              <a:t>The number of allowable attachments to any given peer</a:t>
            </a:r>
          </a:p>
          <a:p>
            <a:pPr lvl="1"/>
            <a:r>
              <a:rPr lang="en-US" b="0" i="0" u="none" strike="noStrike" kern="1200" baseline="0" dirty="0">
                <a:solidFill>
                  <a:schemeClr val="tx1"/>
                </a:solidFill>
                <a:latin typeface="+mn-lt"/>
                <a:ea typeface="+mn-ea"/>
                <a:cs typeface="+mn-cs"/>
              </a:rPr>
              <a:t>The number of hops used for searching for a peer</a:t>
            </a:r>
          </a:p>
          <a:p>
            <a:pPr lvl="1"/>
            <a:r>
              <a:rPr lang="en-US" b="0" i="0" u="none" strike="noStrike" kern="1200" baseline="0" dirty="0">
                <a:solidFill>
                  <a:schemeClr val="tx1"/>
                </a:solidFill>
                <a:latin typeface="+mn-lt"/>
                <a:ea typeface="+mn-ea"/>
                <a:cs typeface="+mn-cs"/>
              </a:rPr>
              <a:t>Which peers know about which other peers</a:t>
            </a:r>
          </a:p>
          <a:p>
            <a:pPr lvl="1"/>
            <a:r>
              <a:rPr lang="en-US" b="0" i="0" u="none" strike="noStrike" kern="1200" baseline="0" dirty="0">
                <a:solidFill>
                  <a:schemeClr val="tx1"/>
                </a:solidFill>
                <a:latin typeface="+mn-lt"/>
                <a:ea typeface="+mn-ea"/>
                <a:cs typeface="+mn-cs"/>
              </a:rPr>
              <a:t>Some P2P networks are organized with star topologies, in which peers only connect to </a:t>
            </a:r>
            <a:r>
              <a:rPr lang="en-US" b="0" i="0" u="none" strike="noStrike" kern="1200" baseline="0" dirty="0" err="1">
                <a:solidFill>
                  <a:schemeClr val="tx1"/>
                </a:solidFill>
                <a:latin typeface="+mn-lt"/>
                <a:ea typeface="+mn-ea"/>
                <a:cs typeface="+mn-cs"/>
              </a:rPr>
              <a:t>supernodes</a:t>
            </a:r>
            <a:r>
              <a:rPr lang="en-US" b="0" i="0" u="none" strike="noStrike" kern="1200" baseline="0" dirty="0">
                <a:solidFill>
                  <a:schemeClr val="tx1"/>
                </a:solidFill>
                <a:latin typeface="+mn-lt"/>
                <a:ea typeface="+mn-ea"/>
                <a:cs typeface="+mn-cs"/>
              </a:rPr>
              <a:t>.</a:t>
            </a:r>
          </a:p>
          <a:p>
            <a:r>
              <a:rPr lang="en-US" sz="3200" b="1" dirty="0"/>
              <a:t>Weaknesses</a:t>
            </a:r>
            <a:r>
              <a:rPr lang="en-US" sz="3200" dirty="0"/>
              <a:t>: </a:t>
            </a:r>
          </a:p>
          <a:p>
            <a:pPr lvl="1"/>
            <a:r>
              <a:rPr lang="en-US" sz="2800" dirty="0"/>
              <a:t>Managing security, data consistency, data/service availability, backup, and recovery are all more complex.</a:t>
            </a:r>
          </a:p>
          <a:p>
            <a:pPr lvl="1"/>
            <a:r>
              <a:rPr lang="en-US" sz="2800" dirty="0"/>
              <a:t>Small peer-to-peer systems may not be able to consistently achieve quality goals such as performance and availability.</a:t>
            </a:r>
            <a:endParaRPr lang="en-US" dirty="0"/>
          </a:p>
        </p:txBody>
      </p:sp>
    </p:spTree>
    <p:extLst>
      <p:ext uri="{BB962C8B-B14F-4D97-AF65-F5344CB8AC3E}">
        <p14:creationId xmlns:p14="http://schemas.microsoft.com/office/powerpoint/2010/main" val="4072359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r>
              <a:rPr lang="en-US" baseline="0" dirty="0"/>
              <a:t> </a:t>
            </a:r>
            <a:r>
              <a:rPr lang="en-US" dirty="0"/>
              <a:t>Pattern</a:t>
            </a:r>
          </a:p>
        </p:txBody>
      </p:sp>
      <p:sp>
        <p:nvSpPr>
          <p:cNvPr id="3" name="Content Placeholder 2"/>
          <p:cNvSpPr>
            <a:spLocks noGrp="1"/>
          </p:cNvSpPr>
          <p:nvPr>
            <p:ph idx="1"/>
          </p:nvPr>
        </p:nvSpPr>
        <p:spPr>
          <a:xfrm>
            <a:off x="1981200" y="1196753"/>
            <a:ext cx="8229600" cy="4857403"/>
          </a:xfrm>
        </p:spPr>
        <p:txBody>
          <a:bodyPr>
            <a:noAutofit/>
          </a:bodyPr>
          <a:lstStyle/>
          <a:p>
            <a:r>
              <a:rPr lang="en-US" sz="2400" b="1" dirty="0"/>
              <a:t>Context: </a:t>
            </a:r>
            <a:r>
              <a:rPr lang="en-US" sz="2400" dirty="0"/>
              <a:t>There are a number of independent producers and consumers of data that must interact. The precise number and nature of the data producers and consumers are not predetermined or fixed, nor is the data that they share.</a:t>
            </a:r>
          </a:p>
          <a:p>
            <a:r>
              <a:rPr lang="en-US" sz="2400" b="1" dirty="0"/>
              <a:t>Problem: </a:t>
            </a:r>
            <a:r>
              <a:rPr lang="en-US" sz="2400" dirty="0"/>
              <a:t>How can we create integration mechanisms that support the ability to transmit messages among the producers and consumers so they are unaware of each other’s identity, or potentially even their existence?</a:t>
            </a:r>
          </a:p>
          <a:p>
            <a:r>
              <a:rPr lang="en-US" sz="2400" b="1" dirty="0"/>
              <a:t>Solution: </a:t>
            </a:r>
            <a:r>
              <a:rPr lang="en-US" sz="2400" dirty="0"/>
              <a:t>In the publish-subscribe pattern, components interact via announced messages, or events. Components may subscribe to a set of events.  Publisher components place events on the bus by announcing them; the connector then delivers those events to the subscriber components that have registered an interest in those events.</a:t>
            </a:r>
          </a:p>
        </p:txBody>
      </p:sp>
    </p:spTree>
    <p:extLst>
      <p:ext uri="{BB962C8B-B14F-4D97-AF65-F5344CB8AC3E}">
        <p14:creationId xmlns:p14="http://schemas.microsoft.com/office/powerpoint/2010/main" val="245744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7165"/>
          </a:xfrm>
        </p:spPr>
        <p:txBody>
          <a:bodyPr/>
          <a:lstStyle/>
          <a:p>
            <a:r>
              <a:rPr lang="en-US" dirty="0"/>
              <a:t>Publish-Subscribe Example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196752"/>
            <a:ext cx="7334250" cy="52040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391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r>
              <a:rPr lang="en-US" baseline="0" dirty="0"/>
              <a:t> Solution – 1</a:t>
            </a:r>
            <a:endParaRPr lang="en-US" dirty="0"/>
          </a:p>
        </p:txBody>
      </p:sp>
      <p:sp>
        <p:nvSpPr>
          <p:cNvPr id="3" name="Content Placeholder 2"/>
          <p:cNvSpPr>
            <a:spLocks noGrp="1"/>
          </p:cNvSpPr>
          <p:nvPr>
            <p:ph idx="1"/>
          </p:nvPr>
        </p:nvSpPr>
        <p:spPr/>
        <p:txBody>
          <a:bodyPr>
            <a:normAutofit fontScale="92500" lnSpcReduction="20000"/>
          </a:bodyPr>
          <a:lstStyle/>
          <a:p>
            <a:r>
              <a:rPr lang="en-US" sz="3200" b="1" dirty="0"/>
              <a:t>Overview</a:t>
            </a:r>
            <a:r>
              <a:rPr lang="en-US" sz="3200" dirty="0"/>
              <a:t>: Components publish and subscribe to events. When an event is announced by a component, the connector infrastructure dispatches the event to all registered subscribers.</a:t>
            </a:r>
          </a:p>
          <a:p>
            <a:r>
              <a:rPr lang="en-US" sz="3200" b="1" dirty="0"/>
              <a:t>Elements</a:t>
            </a:r>
            <a:r>
              <a:rPr lang="en-US" sz="3200" dirty="0"/>
              <a:t>: </a:t>
            </a:r>
          </a:p>
          <a:p>
            <a:pPr lvl="1"/>
            <a:r>
              <a:rPr lang="en-US" sz="2800" i="1" dirty="0"/>
              <a:t>Any C&amp;C component </a:t>
            </a:r>
            <a:r>
              <a:rPr lang="en-US" sz="2800" dirty="0"/>
              <a:t>with at least one publish or subscribe port.</a:t>
            </a:r>
            <a:endParaRPr lang="en-US" sz="3200" dirty="0"/>
          </a:p>
          <a:p>
            <a:pPr lvl="1"/>
            <a:r>
              <a:rPr lang="en-US" sz="2800" i="1" dirty="0"/>
              <a:t>The publish-subscribe connector</a:t>
            </a:r>
            <a:r>
              <a:rPr lang="en-US" sz="2800" dirty="0"/>
              <a:t>, which will have </a:t>
            </a:r>
            <a:r>
              <a:rPr lang="en-US" sz="2800" i="1" dirty="0"/>
              <a:t>announce </a:t>
            </a:r>
            <a:r>
              <a:rPr lang="en-US" sz="2800" dirty="0"/>
              <a:t>and </a:t>
            </a:r>
            <a:r>
              <a:rPr lang="en-US" sz="2800" i="1" dirty="0"/>
              <a:t>listen </a:t>
            </a:r>
            <a:r>
              <a:rPr lang="en-US" sz="3200" dirty="0"/>
              <a:t>roles for components that wish to publish and subscribe to events.</a:t>
            </a:r>
          </a:p>
          <a:p>
            <a:r>
              <a:rPr lang="en-US" sz="3200" b="1" dirty="0"/>
              <a:t>Relations</a:t>
            </a:r>
            <a:r>
              <a:rPr lang="en-US" sz="3200" dirty="0"/>
              <a:t>: The </a:t>
            </a:r>
            <a:r>
              <a:rPr lang="en-US" sz="3200" i="1" dirty="0"/>
              <a:t>attachment </a:t>
            </a:r>
            <a:r>
              <a:rPr lang="en-US" sz="3200" dirty="0"/>
              <a:t>relation associates components with the publish-subscribe connector by prescribing which components announce events and which components are registered to receive events.</a:t>
            </a:r>
          </a:p>
        </p:txBody>
      </p:sp>
    </p:spTree>
    <p:extLst>
      <p:ext uri="{BB962C8B-B14F-4D97-AF65-F5344CB8AC3E}">
        <p14:creationId xmlns:p14="http://schemas.microsoft.com/office/powerpoint/2010/main" val="3401606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r>
              <a:rPr lang="en-US" baseline="0" dirty="0"/>
              <a:t> Solution - 2</a:t>
            </a:r>
            <a:endParaRPr lang="en-US" dirty="0"/>
          </a:p>
        </p:txBody>
      </p:sp>
      <p:sp>
        <p:nvSpPr>
          <p:cNvPr id="3" name="Content Placeholder 2"/>
          <p:cNvSpPr>
            <a:spLocks noGrp="1"/>
          </p:cNvSpPr>
          <p:nvPr>
            <p:ph idx="1"/>
          </p:nvPr>
        </p:nvSpPr>
        <p:spPr/>
        <p:txBody>
          <a:bodyPr>
            <a:normAutofit/>
          </a:bodyPr>
          <a:lstStyle/>
          <a:p>
            <a:r>
              <a:rPr lang="en-US" sz="3200" b="1" dirty="0"/>
              <a:t>Constraints</a:t>
            </a:r>
            <a:r>
              <a:rPr lang="en-US" sz="3200" dirty="0"/>
              <a:t>: All components are connected to an event distributor that may be viewed as either a bus—connector—or a component. Publish ports are attached to announce roles and subscribe ports are attached to listen roles. </a:t>
            </a:r>
          </a:p>
          <a:p>
            <a:r>
              <a:rPr lang="en-US" sz="3200" b="1" dirty="0"/>
              <a:t>Weaknesses</a:t>
            </a:r>
            <a:r>
              <a:rPr lang="en-US" sz="3200" dirty="0"/>
              <a:t>: </a:t>
            </a:r>
          </a:p>
          <a:p>
            <a:pPr lvl="1"/>
            <a:r>
              <a:rPr lang="en-US" sz="2800" dirty="0"/>
              <a:t>Typically increases latency and has a negative effect on scalability and predictability of message delivery time.</a:t>
            </a:r>
          </a:p>
          <a:p>
            <a:pPr lvl="1"/>
            <a:r>
              <a:rPr lang="en-US" sz="2800" dirty="0"/>
              <a:t>Le</a:t>
            </a:r>
            <a:r>
              <a:rPr lang="en-US" b="0" i="0" u="none" strike="noStrike" kern="1200" baseline="0" dirty="0">
                <a:solidFill>
                  <a:schemeClr val="tx1"/>
                </a:solidFill>
              </a:rPr>
              <a:t>ss control over ordering of messages, and delivery of messages is not guaranteed.</a:t>
            </a:r>
            <a:endParaRPr lang="en-US" dirty="0"/>
          </a:p>
        </p:txBody>
      </p:sp>
    </p:spTree>
    <p:extLst>
      <p:ext uri="{BB962C8B-B14F-4D97-AF65-F5344CB8AC3E}">
        <p14:creationId xmlns:p14="http://schemas.microsoft.com/office/powerpoint/2010/main" val="3379957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normAutofit/>
          </a:bodyPr>
          <a:lstStyle/>
          <a:p>
            <a:r>
              <a:rPr lang="en-US" sz="2400" dirty="0"/>
              <a:t>Architectural Tactics</a:t>
            </a:r>
          </a:p>
        </p:txBody>
      </p:sp>
      <p:pic>
        <p:nvPicPr>
          <p:cNvPr id="6" name="Content Placeholder 5" descr="Checkmate in a chess game">
            <a:extLst>
              <a:ext uri="{FF2B5EF4-FFF2-40B4-BE49-F238E27FC236}">
                <a16:creationId xmlns:a16="http://schemas.microsoft.com/office/drawing/2014/main" id="{B4C1DDD1-0671-491B-8691-A07F5A69460A}"/>
              </a:ext>
            </a:extLst>
          </p:cNvPr>
          <p:cNvPicPr>
            <a:picLocks noGrp="1" noChangeAspect="1"/>
          </p:cNvPicPr>
          <p:nvPr>
            <p:ph idx="1"/>
          </p:nvPr>
        </p:nvPicPr>
        <p:blipFill rotWithShape="1">
          <a:blip r:embed="rId2"/>
          <a:srcRect l="3804" r="7987" b="-1"/>
          <a:stretch/>
        </p:blipFill>
        <p:spPr>
          <a:xfrm>
            <a:off x="4766733" y="273051"/>
            <a:ext cx="6815667" cy="5853113"/>
          </a:xfrm>
          <a:prstGeom prst="rect">
            <a:avLst/>
          </a:prstGeom>
          <a:noFill/>
        </p:spPr>
      </p:pic>
      <p:sp>
        <p:nvSpPr>
          <p:cNvPr id="3" name="Content Placeholder 2"/>
          <p:cNvSpPr>
            <a:spLocks noGrp="1"/>
          </p:cNvSpPr>
          <p:nvPr>
            <p:ph type="body" sz="half" idx="2"/>
          </p:nvPr>
        </p:nvSpPr>
        <p:spPr>
          <a:xfrm>
            <a:off x="609601" y="1435101"/>
            <a:ext cx="4011084" cy="4691063"/>
          </a:xfrm>
        </p:spPr>
        <p:txBody>
          <a:bodyPr>
            <a:normAutofit/>
          </a:bodyPr>
          <a:lstStyle/>
          <a:p>
            <a:r>
              <a:rPr lang="en-US" sz="2800" dirty="0"/>
              <a:t>Patterns are composed of fundamental design decisions known as tactics. Tactics, therefore, are the building blocks of design from which architectural patterns are created.</a:t>
            </a:r>
          </a:p>
        </p:txBody>
      </p:sp>
    </p:spTree>
    <p:extLst>
      <p:ext uri="{BB962C8B-B14F-4D97-AF65-F5344CB8AC3E}">
        <p14:creationId xmlns:p14="http://schemas.microsoft.com/office/powerpoint/2010/main" val="288569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ue blocks and networks technology background">
            <a:extLst>
              <a:ext uri="{FF2B5EF4-FFF2-40B4-BE49-F238E27FC236}">
                <a16:creationId xmlns:a16="http://schemas.microsoft.com/office/drawing/2014/main" id="{5230C712-FB9C-7374-ABEF-1FFDB613AD97}"/>
              </a:ext>
            </a:extLst>
          </p:cNvPr>
          <p:cNvPicPr>
            <a:picLocks noChangeAspect="1"/>
          </p:cNvPicPr>
          <p:nvPr/>
        </p:nvPicPr>
        <p:blipFill rotWithShape="1">
          <a:blip r:embed="rId2"/>
          <a:srcRect b="-446"/>
          <a:stretch/>
        </p:blipFill>
        <p:spPr>
          <a:xfrm>
            <a:off x="1" y="1"/>
            <a:ext cx="12192000" cy="6857999"/>
          </a:xfrm>
          <a:prstGeom prst="rect">
            <a:avLst/>
          </a:prstGeom>
        </p:spPr>
      </p:pic>
      <p:sp useBgFill="1">
        <p:nvSpPr>
          <p:cNvPr id="12" name="Freeform: Shape 11">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037809" y="1071350"/>
            <a:ext cx="4775162" cy="1339382"/>
          </a:xfrm>
        </p:spPr>
        <p:txBody>
          <a:bodyPr>
            <a:normAutofit/>
          </a:bodyPr>
          <a:lstStyle/>
          <a:p>
            <a:pPr algn="ctr"/>
            <a:r>
              <a:rPr lang="en-US" sz="3600"/>
              <a:t>What is Software Architecture?</a:t>
            </a:r>
          </a:p>
        </p:txBody>
      </p:sp>
      <p:sp>
        <p:nvSpPr>
          <p:cNvPr id="1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89319" y="2547257"/>
            <a:ext cx="4458446" cy="3109740"/>
          </a:xfrm>
        </p:spPr>
        <p:txBody>
          <a:bodyPr anchor="ctr">
            <a:normAutofit fontScale="92500" lnSpcReduction="20000"/>
          </a:bodyPr>
          <a:lstStyle/>
          <a:p>
            <a:endParaRPr lang="en-US" sz="2000" i="1" dirty="0"/>
          </a:p>
          <a:p>
            <a:endParaRPr lang="en-US" sz="3000" i="1" dirty="0"/>
          </a:p>
          <a:p>
            <a:pPr marL="0" indent="0">
              <a:buNone/>
            </a:pPr>
            <a:r>
              <a:rPr lang="en-US" sz="3000" i="1" dirty="0"/>
              <a:t>The software architecture of a system is the set of structures needed to reason about the system, which comprise software elements, relations among them, and properties of both.</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E12E455C-7175-4EE7-B0B9-ECAC1D1664FC}" type="slidenum">
              <a:rPr lang="en-US" sz="1000">
                <a:solidFill>
                  <a:srgbClr val="FFFFFF"/>
                </a:solidFill>
              </a:rPr>
              <a:pPr>
                <a:spcAft>
                  <a:spcPts val="600"/>
                </a:spcAft>
                <a:defRPr/>
              </a:pPr>
              <a:t>5</a:t>
            </a:fld>
            <a:endParaRPr lang="en-US" sz="1000">
              <a:solidFill>
                <a:srgbClr val="FFFFFF"/>
              </a:solidFill>
            </a:endParaRPr>
          </a:p>
        </p:txBody>
      </p:sp>
    </p:spTree>
    <p:extLst>
      <p:ext uri="{BB962C8B-B14F-4D97-AF65-F5344CB8AC3E}">
        <p14:creationId xmlns:p14="http://schemas.microsoft.com/office/powerpoint/2010/main" val="3287336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95467" y="254090"/>
            <a:ext cx="10286933" cy="778098"/>
          </a:xfrm>
        </p:spPr>
        <p:txBody>
          <a:bodyPr anchor="ctr">
            <a:normAutofit/>
          </a:bodyPr>
          <a:lstStyle/>
          <a:p>
            <a:r>
              <a:rPr lang="en-US" dirty="0"/>
              <a:t>Availability Tactics</a:t>
            </a:r>
          </a:p>
        </p:txBody>
      </p:sp>
      <p:pic>
        <p:nvPicPr>
          <p:cNvPr id="12" name="Picture 11" descr="Checkmate in a chess game">
            <a:extLst>
              <a:ext uri="{FF2B5EF4-FFF2-40B4-BE49-F238E27FC236}">
                <a16:creationId xmlns:a16="http://schemas.microsoft.com/office/drawing/2014/main" id="{F0BF607C-5D66-4742-A5A7-C96E6E752F05}"/>
              </a:ext>
            </a:extLst>
          </p:cNvPr>
          <p:cNvPicPr>
            <a:picLocks noChangeAspect="1"/>
          </p:cNvPicPr>
          <p:nvPr/>
        </p:nvPicPr>
        <p:blipFill rotWithShape="1">
          <a:blip r:embed="rId2"/>
          <a:srcRect t="41561"/>
          <a:stretch/>
        </p:blipFill>
        <p:spPr>
          <a:xfrm>
            <a:off x="609600" y="1268760"/>
            <a:ext cx="10972800" cy="4857403"/>
          </a:xfrm>
          <a:prstGeom prst="rect">
            <a:avLst/>
          </a:prstGeom>
          <a:noFill/>
        </p:spPr>
      </p:pic>
    </p:spTree>
    <p:extLst>
      <p:ext uri="{BB962C8B-B14F-4D97-AF65-F5344CB8AC3E}">
        <p14:creationId xmlns:p14="http://schemas.microsoft.com/office/powerpoint/2010/main" val="3280232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67" y="274638"/>
            <a:ext cx="10286933" cy="778098"/>
          </a:xfrm>
        </p:spPr>
        <p:txBody>
          <a:bodyPr anchor="ctr">
            <a:normAutofit/>
          </a:bodyPr>
          <a:lstStyle/>
          <a:p>
            <a:r>
              <a:rPr lang="en-US" dirty="0"/>
              <a:t>Goal of Availability Tactics</a:t>
            </a:r>
          </a:p>
        </p:txBody>
      </p:sp>
      <p:graphicFrame>
        <p:nvGraphicFramePr>
          <p:cNvPr id="6" name="Content Placeholder 2">
            <a:extLst>
              <a:ext uri="{FF2B5EF4-FFF2-40B4-BE49-F238E27FC236}">
                <a16:creationId xmlns:a16="http://schemas.microsoft.com/office/drawing/2014/main" id="{1E0E35C8-DCEA-42A4-B011-1554B500A2C6}"/>
              </a:ext>
            </a:extLst>
          </p:cNvPr>
          <p:cNvGraphicFramePr>
            <a:graphicFrameLocks noGrp="1"/>
          </p:cNvGraphicFramePr>
          <p:nvPr>
            <p:ph idx="1"/>
          </p:nvPr>
        </p:nvGraphicFramePr>
        <p:xfrm>
          <a:off x="460745" y="1275842"/>
          <a:ext cx="10972800" cy="4857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730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 Tactics</a:t>
            </a:r>
          </a:p>
        </p:txBody>
      </p:sp>
      <p:pic>
        <p:nvPicPr>
          <p:cNvPr id="6" name="Picture 5"/>
          <p:cNvPicPr>
            <a:picLocks noChangeAspect="1"/>
          </p:cNvPicPr>
          <p:nvPr/>
        </p:nvPicPr>
        <p:blipFill>
          <a:blip r:embed="rId2"/>
          <a:stretch>
            <a:fillRect/>
          </a:stretch>
        </p:blipFill>
        <p:spPr>
          <a:xfrm>
            <a:off x="951978" y="1035496"/>
            <a:ext cx="10286932" cy="6858000"/>
          </a:xfrm>
          <a:prstGeom prst="rect">
            <a:avLst/>
          </a:prstGeom>
        </p:spPr>
      </p:pic>
    </p:spTree>
    <p:extLst>
      <p:ext uri="{BB962C8B-B14F-4D97-AF65-F5344CB8AC3E}">
        <p14:creationId xmlns:p14="http://schemas.microsoft.com/office/powerpoint/2010/main" val="445330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600" y="274638"/>
            <a:ext cx="8172400" cy="778098"/>
          </a:xfrm>
        </p:spPr>
        <p:txBody>
          <a:bodyPr>
            <a:normAutofit/>
          </a:bodyPr>
          <a:lstStyle/>
          <a:p>
            <a:r>
              <a:rPr lang="en-US" dirty="0"/>
              <a:t>Redundancy</a:t>
            </a:r>
          </a:p>
        </p:txBody>
      </p:sp>
      <p:pic>
        <p:nvPicPr>
          <p:cNvPr id="5" name="Picture 4"/>
          <p:cNvPicPr/>
          <p:nvPr/>
        </p:nvPicPr>
        <p:blipFill rotWithShape="1">
          <a:blip r:embed="rId2">
            <a:extLst>
              <a:ext uri="{28A0092B-C50C-407E-A947-70E740481C1C}">
                <a14:useLocalDpi xmlns:a14="http://schemas.microsoft.com/office/drawing/2010/main" val="0"/>
              </a:ext>
            </a:extLst>
          </a:blip>
          <a:srcRect l="26439" r="26593"/>
          <a:stretch/>
        </p:blipFill>
        <p:spPr bwMode="auto">
          <a:xfrm>
            <a:off x="3005618" y="1124744"/>
            <a:ext cx="4314518" cy="5733256"/>
          </a:xfrm>
          <a:prstGeom prst="rect">
            <a:avLst/>
          </a:prstGeom>
          <a:noFill/>
          <a:ln>
            <a:noFill/>
          </a:ln>
        </p:spPr>
      </p:pic>
      <p:sp>
        <p:nvSpPr>
          <p:cNvPr id="6" name="Text Box 2"/>
          <p:cNvSpPr txBox="1">
            <a:spLocks noChangeArrowheads="1"/>
          </p:cNvSpPr>
          <p:nvPr/>
        </p:nvSpPr>
        <p:spPr bwMode="auto">
          <a:xfrm>
            <a:off x="8293920" y="1556792"/>
            <a:ext cx="1978544" cy="125572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AU" sz="1100" b="0" i="0" u="none" strike="noStrike" kern="1200" cap="none" spc="0" normalizeH="0" baseline="0" noProof="0">
                <a:ln>
                  <a:noFill/>
                </a:ln>
                <a:solidFill>
                  <a:prstClr val="black"/>
                </a:solidFill>
                <a:effectLst/>
                <a:uLnTx/>
                <a:uFillTx/>
                <a:latin typeface="Calibri"/>
                <a:ea typeface="Calibri"/>
                <a:cs typeface="Times New Roman"/>
              </a:rPr>
              <a:t>Key:</a:t>
            </a:r>
            <a:endParaRPr kumimoji="0" lang="en-US" sz="1100" b="0" i="0" u="none" strike="noStrike" kern="1200" cap="none" spc="0" normalizeH="0" baseline="0" noProof="0">
              <a:ln>
                <a:noFill/>
              </a:ln>
              <a:solidFill>
                <a:prstClr val="black"/>
              </a:solidFill>
              <a:effectLst/>
              <a:uLnTx/>
              <a:uFillTx/>
              <a:latin typeface="Calibri"/>
              <a:ea typeface="Calibri"/>
              <a:cs typeface="Times New Roman"/>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AU" sz="1100" b="0" i="0" u="none" strike="noStrike" kern="1200" cap="none" spc="0" normalizeH="0" baseline="0" noProof="0">
                <a:ln>
                  <a:noFill/>
                </a:ln>
                <a:solidFill>
                  <a:prstClr val="black"/>
                </a:solidFill>
                <a:effectLst/>
                <a:uLnTx/>
                <a:uFillTx/>
                <a:latin typeface="Calibri"/>
                <a:ea typeface="Calibri"/>
                <a:cs typeface="Times New Roman"/>
              </a:rPr>
              <a:t>process: </a:t>
            </a:r>
            <a:endParaRPr kumimoji="0" lang="en-US" sz="1100" b="0" i="0" u="none" strike="noStrike" kern="1200" cap="none" spc="0" normalizeH="0" baseline="0" noProof="0">
              <a:ln>
                <a:noFill/>
              </a:ln>
              <a:solidFill>
                <a:prstClr val="black"/>
              </a:solidFill>
              <a:effectLst/>
              <a:uLnTx/>
              <a:uFillTx/>
              <a:latin typeface="Calibri"/>
              <a:ea typeface="Calibri"/>
              <a:cs typeface="Times New Roman"/>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AU" sz="1100" b="0" i="0" u="none" strike="noStrike" kern="1200" cap="none" spc="0" normalizeH="0" baseline="0" noProof="0">
                <a:ln>
                  <a:noFill/>
                </a:ln>
                <a:solidFill>
                  <a:prstClr val="black"/>
                </a:solidFill>
                <a:effectLst/>
                <a:uLnTx/>
                <a:uFillTx/>
                <a:latin typeface="Calibri"/>
                <a:ea typeface="Calibri"/>
                <a:cs typeface="Times New Roman"/>
              </a:rPr>
              <a:t>message: </a:t>
            </a:r>
            <a:endParaRPr kumimoji="0" lang="en-US" sz="1100" b="0" i="0" u="none" strike="noStrike" kern="1200" cap="none" spc="0" normalizeH="0" baseline="0" noProof="0">
              <a:ln>
                <a:noFill/>
              </a:ln>
              <a:solidFill>
                <a:prstClr val="black"/>
              </a:solidFill>
              <a:effectLst/>
              <a:uLnTx/>
              <a:uFillTx/>
              <a:latin typeface="Calibri"/>
              <a:ea typeface="Calibri"/>
              <a:cs typeface="Times New Roman"/>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kumimoji="0" lang="en-AU" sz="1100" b="0" i="0" u="none" strike="noStrike" kern="1200" cap="none" spc="0" normalizeH="0" baseline="0" noProof="0">
                <a:ln>
                  <a:noFill/>
                </a:ln>
                <a:solidFill>
                  <a:prstClr val="black"/>
                </a:solidFill>
                <a:effectLst/>
                <a:uLnTx/>
                <a:uFillTx/>
                <a:latin typeface="Calibri"/>
                <a:ea typeface="Calibri"/>
                <a:cs typeface="Times New Roman"/>
              </a:rPr>
              <a:t> </a:t>
            </a:r>
            <a:endParaRPr kumimoji="0" lang="en-US" sz="1100" b="0" i="0" u="none" strike="noStrike" kern="1200" cap="none" spc="0" normalizeH="0" baseline="0" noProof="0">
              <a:ln>
                <a:noFill/>
              </a:ln>
              <a:solidFill>
                <a:prstClr val="black"/>
              </a:solidFill>
              <a:effectLst/>
              <a:uLnTx/>
              <a:uFillTx/>
              <a:latin typeface="Calibri"/>
              <a:ea typeface="Calibri"/>
              <a:cs typeface="Times New Roman"/>
            </a:endParaRPr>
          </a:p>
        </p:txBody>
      </p:sp>
      <p:sp>
        <p:nvSpPr>
          <p:cNvPr id="7" name="Rectangle 6"/>
          <p:cNvSpPr/>
          <p:nvPr/>
        </p:nvSpPr>
        <p:spPr>
          <a:xfrm>
            <a:off x="9120336" y="1916832"/>
            <a:ext cx="576064" cy="267824"/>
          </a:xfrm>
          <a:prstGeom prst="rect">
            <a:avLst/>
          </a:prstGeom>
          <a:solidFill>
            <a:schemeClr val="accent1">
              <a:lumMod val="40000"/>
              <a:lumOff val="60000"/>
            </a:schemeClr>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a:off x="9120336" y="2420888"/>
            <a:ext cx="7389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76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95467" y="274638"/>
            <a:ext cx="10286933" cy="778098"/>
          </a:xfrm>
        </p:spPr>
        <p:txBody>
          <a:bodyPr anchor="ctr">
            <a:normAutofit/>
          </a:bodyPr>
          <a:lstStyle/>
          <a:p>
            <a:r>
              <a:rPr lang="en-US" dirty="0"/>
              <a:t>Security Tactics</a:t>
            </a:r>
          </a:p>
        </p:txBody>
      </p:sp>
      <p:pic>
        <p:nvPicPr>
          <p:cNvPr id="12" name="Picture 11" descr="Padlock on computer motherboard">
            <a:extLst>
              <a:ext uri="{FF2B5EF4-FFF2-40B4-BE49-F238E27FC236}">
                <a16:creationId xmlns:a16="http://schemas.microsoft.com/office/drawing/2014/main" id="{9E79785F-00D7-4AB9-8BC2-A394484BCF86}"/>
              </a:ext>
            </a:extLst>
          </p:cNvPr>
          <p:cNvPicPr>
            <a:picLocks noChangeAspect="1"/>
          </p:cNvPicPr>
          <p:nvPr/>
        </p:nvPicPr>
        <p:blipFill rotWithShape="1">
          <a:blip r:embed="rId2"/>
          <a:srcRect t="8895" b="24786"/>
          <a:stretch/>
        </p:blipFill>
        <p:spPr>
          <a:xfrm>
            <a:off x="609600" y="1268760"/>
            <a:ext cx="10972800" cy="4857403"/>
          </a:xfrm>
          <a:prstGeom prst="rect">
            <a:avLst/>
          </a:prstGeom>
          <a:noFill/>
        </p:spPr>
      </p:pic>
    </p:spTree>
    <p:extLst>
      <p:ext uri="{BB962C8B-B14F-4D97-AF65-F5344CB8AC3E}">
        <p14:creationId xmlns:p14="http://schemas.microsoft.com/office/powerpoint/2010/main" val="2770040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Tactics</a:t>
            </a: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2459038" y="1412777"/>
          <a:ext cx="7273925" cy="4942905"/>
        </p:xfrm>
        <a:graphic>
          <a:graphicData uri="http://schemas.openxmlformats.org/presentationml/2006/ole">
            <mc:AlternateContent xmlns:mc="http://schemas.openxmlformats.org/markup-compatibility/2006">
              <mc:Choice xmlns:v="urn:schemas-microsoft-com:vml" Requires="v">
                <p:oleObj name="Visio" r:id="rId2" imgW="8734770" imgH="6020968" progId="Visio.Drawing.11">
                  <p:embed/>
                </p:oleObj>
              </mc:Choice>
              <mc:Fallback>
                <p:oleObj name="Visio" r:id="rId2" imgW="8734770" imgH="6020968" progId="Visio.Drawing.11">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038" y="1412777"/>
                        <a:ext cx="7273925" cy="4942905"/>
                      </a:xfrm>
                      <a:prstGeom prst="rect">
                        <a:avLst/>
                      </a:prstGeom>
                      <a:noFill/>
                    </p:spPr>
                  </p:pic>
                </p:oleObj>
              </mc:Fallback>
            </mc:AlternateContent>
          </a:graphicData>
        </a:graphic>
      </p:graphicFrame>
    </p:spTree>
    <p:extLst>
      <p:ext uri="{BB962C8B-B14F-4D97-AF65-F5344CB8AC3E}">
        <p14:creationId xmlns:p14="http://schemas.microsoft.com/office/powerpoint/2010/main" val="210010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95467" y="490662"/>
            <a:ext cx="10286933" cy="778098"/>
          </a:xfrm>
        </p:spPr>
        <p:txBody>
          <a:bodyPr anchor="ctr">
            <a:normAutofit/>
          </a:bodyPr>
          <a:lstStyle/>
          <a:p>
            <a:r>
              <a:rPr lang="en-US" dirty="0"/>
              <a:t>Modifiability Tactics</a:t>
            </a:r>
          </a:p>
        </p:txBody>
      </p:sp>
      <p:pic>
        <p:nvPicPr>
          <p:cNvPr id="14" name="Picture 11" descr="Checkmate in a chess game">
            <a:extLst>
              <a:ext uri="{FF2B5EF4-FFF2-40B4-BE49-F238E27FC236}">
                <a16:creationId xmlns:a16="http://schemas.microsoft.com/office/drawing/2014/main" id="{AC48A406-161C-4472-BF1C-166382F587B1}"/>
              </a:ext>
            </a:extLst>
          </p:cNvPr>
          <p:cNvPicPr>
            <a:picLocks noChangeAspect="1"/>
          </p:cNvPicPr>
          <p:nvPr/>
        </p:nvPicPr>
        <p:blipFill rotWithShape="1">
          <a:blip r:embed="rId2"/>
          <a:srcRect t="41561"/>
          <a:stretch/>
        </p:blipFill>
        <p:spPr>
          <a:xfrm>
            <a:off x="609600" y="1268760"/>
            <a:ext cx="10972800" cy="4857403"/>
          </a:xfrm>
          <a:prstGeom prst="rect">
            <a:avLst/>
          </a:prstGeom>
          <a:noFill/>
        </p:spPr>
      </p:pic>
    </p:spTree>
    <p:extLst>
      <p:ext uri="{BB962C8B-B14F-4D97-AF65-F5344CB8AC3E}">
        <p14:creationId xmlns:p14="http://schemas.microsoft.com/office/powerpoint/2010/main" val="2360075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Modifiability Tactics</a:t>
            </a: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2253070" y="1484784"/>
          <a:ext cx="7803370" cy="4608512"/>
        </p:xfrm>
        <a:graphic>
          <a:graphicData uri="http://schemas.openxmlformats.org/presentationml/2006/ole">
            <mc:AlternateContent xmlns:mc="http://schemas.openxmlformats.org/markup-compatibility/2006">
              <mc:Choice xmlns:v="urn:schemas-microsoft-com:vml" Requires="v">
                <p:oleObj name="Visio" r:id="rId2" imgW="7784640" imgH="4606775" progId="Visio.Drawing.11">
                  <p:embed/>
                </p:oleObj>
              </mc:Choice>
              <mc:Fallback>
                <p:oleObj name="Visio" r:id="rId2" imgW="7784640" imgH="4606775" progId="Visio.Drawing.11">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070" y="1484784"/>
                        <a:ext cx="7803370" cy="4608512"/>
                      </a:xfrm>
                      <a:prstGeom prst="rect">
                        <a:avLst/>
                      </a:prstGeom>
                      <a:noFill/>
                    </p:spPr>
                  </p:pic>
                </p:oleObj>
              </mc:Fallback>
            </mc:AlternateContent>
          </a:graphicData>
        </a:graphic>
      </p:graphicFrame>
    </p:spTree>
    <p:extLst>
      <p:ext uri="{BB962C8B-B14F-4D97-AF65-F5344CB8AC3E}">
        <p14:creationId xmlns:p14="http://schemas.microsoft.com/office/powerpoint/2010/main" val="1410374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95467" y="274638"/>
            <a:ext cx="10286933" cy="778098"/>
          </a:xfrm>
        </p:spPr>
        <p:txBody>
          <a:bodyPr anchor="ctr">
            <a:normAutofit/>
          </a:bodyPr>
          <a:lstStyle/>
          <a:p>
            <a:r>
              <a:rPr lang="en-US" dirty="0"/>
              <a:t>Performance Tactics</a:t>
            </a:r>
          </a:p>
        </p:txBody>
      </p:sp>
      <p:pic>
        <p:nvPicPr>
          <p:cNvPr id="12" name="Picture 11" descr="Spotlight on a dark foggy stage">
            <a:extLst>
              <a:ext uri="{FF2B5EF4-FFF2-40B4-BE49-F238E27FC236}">
                <a16:creationId xmlns:a16="http://schemas.microsoft.com/office/drawing/2014/main" id="{027A82AD-D5A7-49C8-B813-0ABA25F0AB41}"/>
              </a:ext>
            </a:extLst>
          </p:cNvPr>
          <p:cNvPicPr>
            <a:picLocks noChangeAspect="1"/>
          </p:cNvPicPr>
          <p:nvPr/>
        </p:nvPicPr>
        <p:blipFill rotWithShape="1">
          <a:blip r:embed="rId2"/>
          <a:srcRect t="2676" b="31005"/>
          <a:stretch/>
        </p:blipFill>
        <p:spPr>
          <a:xfrm>
            <a:off x="609600" y="1268760"/>
            <a:ext cx="10972800" cy="4857403"/>
          </a:xfrm>
          <a:prstGeom prst="rect">
            <a:avLst/>
          </a:prstGeom>
          <a:noFill/>
        </p:spPr>
      </p:pic>
      <p:sp>
        <p:nvSpPr>
          <p:cNvPr id="4" name="Footer Placeholder 3"/>
          <p:cNvSpPr>
            <a:spLocks noGrp="1"/>
          </p:cNvSpPr>
          <p:nvPr>
            <p:ph type="ftr" sz="quarter" idx="11"/>
          </p:nvPr>
        </p:nvSpPr>
        <p:spPr>
          <a:xfrm>
            <a:off x="1871531" y="6356351"/>
            <a:ext cx="8448939"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AU" sz="1200" b="0" i="0" u="none" strike="noStrike" kern="1200" cap="none" spc="0" normalizeH="0" baseline="0" noProof="0">
                <a:ln>
                  <a:noFill/>
                </a:ln>
                <a:solidFill>
                  <a:prstClr val="black">
                    <a:tint val="75000"/>
                  </a:prstClr>
                </a:solidFill>
                <a:effectLst/>
                <a:uLnTx/>
                <a:uFillTx/>
                <a:latin typeface="Calibri"/>
                <a:ea typeface="+mn-ea"/>
                <a:cs typeface="+mn-cs"/>
              </a:rPr>
              <a:t>© Len Bass, Paul Clements, Rick Kazman, distributed under Creative Commons Attribution License</a:t>
            </a:r>
          </a:p>
        </p:txBody>
      </p:sp>
    </p:spTree>
    <p:extLst>
      <p:ext uri="{BB962C8B-B14F-4D97-AF65-F5344CB8AC3E}">
        <p14:creationId xmlns:p14="http://schemas.microsoft.com/office/powerpoint/2010/main" val="4038497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Tactics</a:t>
            </a: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p:cNvPicPr/>
          <p:nvPr/>
        </p:nvPicPr>
        <p:blipFill>
          <a:blip r:embed="rId2" cstate="print"/>
          <a:srcRect/>
          <a:stretch>
            <a:fillRect/>
          </a:stretch>
        </p:blipFill>
        <p:spPr bwMode="auto">
          <a:xfrm>
            <a:off x="2351584" y="1484784"/>
            <a:ext cx="7488832" cy="4608512"/>
          </a:xfrm>
          <a:prstGeom prst="rect">
            <a:avLst/>
          </a:prstGeom>
          <a:noFill/>
          <a:ln w="9525">
            <a:noFill/>
            <a:miter lim="800000"/>
            <a:headEnd/>
            <a:tailEnd/>
          </a:ln>
        </p:spPr>
      </p:pic>
    </p:spTree>
    <p:extLst>
      <p:ext uri="{BB962C8B-B14F-4D97-AF65-F5344CB8AC3E}">
        <p14:creationId xmlns:p14="http://schemas.microsoft.com/office/powerpoint/2010/main" val="368053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9751" y="934327"/>
            <a:ext cx="8924392" cy="1058275"/>
          </a:xfrm>
        </p:spPr>
        <p:txBody>
          <a:bodyPr>
            <a:normAutofit/>
          </a:bodyPr>
          <a:lstStyle/>
          <a:p>
            <a:pPr algn="ctr"/>
            <a:r>
              <a:rPr lang="en-US" sz="3700"/>
              <a:t>Architecture Is a Set of Software Structures </a:t>
            </a:r>
          </a:p>
        </p:txBody>
      </p:sp>
      <p:sp>
        <p:nvSpPr>
          <p:cNvPr id="20" name="Freeform: Shape 19">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941207" y="2752316"/>
            <a:ext cx="8309586" cy="2756848"/>
          </a:xfrm>
        </p:spPr>
        <p:txBody>
          <a:bodyPr>
            <a:normAutofit/>
          </a:bodyPr>
          <a:lstStyle/>
          <a:p>
            <a:r>
              <a:rPr lang="en-US" sz="2000"/>
              <a:t>A structure is a set of elements held together by a relation. </a:t>
            </a:r>
          </a:p>
          <a:p>
            <a:r>
              <a:rPr lang="en-US" sz="2000"/>
              <a:t>Software systems are composed of many structures, and no single structure holds claim to being the  architecture.</a:t>
            </a:r>
          </a:p>
          <a:p>
            <a:r>
              <a:rPr lang="en-US" sz="2000"/>
              <a:t>There are three important categories of architectural structures.</a:t>
            </a:r>
          </a:p>
          <a:p>
            <a:pPr marL="971550" lvl="1" indent="-514350">
              <a:buFont typeface="+mj-lt"/>
              <a:buAutoNum type="arabicPeriod"/>
            </a:pPr>
            <a:r>
              <a:rPr lang="en-US" sz="2000"/>
              <a:t>Module</a:t>
            </a:r>
          </a:p>
          <a:p>
            <a:pPr marL="971550" lvl="1" indent="-514350">
              <a:buFont typeface="+mj-lt"/>
              <a:buAutoNum type="arabicPeriod"/>
            </a:pPr>
            <a:r>
              <a:rPr lang="en-US" sz="2000"/>
              <a:t>Component and Connector</a:t>
            </a:r>
          </a:p>
          <a:p>
            <a:pPr marL="971550" lvl="1" indent="-514350">
              <a:buFont typeface="+mj-lt"/>
              <a:buAutoNum type="arabicPeriod"/>
            </a:pPr>
            <a:r>
              <a:rPr lang="en-US" sz="2000"/>
              <a:t>Allocation</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defRPr/>
            </a:pPr>
            <a:fld id="{E12E455C-7175-4EE7-B0B9-ECAC1D1664FC}" type="slidenum">
              <a:rPr lang="en-US" sz="1000"/>
              <a:pPr>
                <a:spcAft>
                  <a:spcPts val="600"/>
                </a:spcAft>
                <a:defRPr/>
              </a:pPr>
              <a:t>6</a:t>
            </a:fld>
            <a:endParaRPr lang="en-US" sz="1000"/>
          </a:p>
        </p:txBody>
      </p:sp>
    </p:spTree>
    <p:extLst>
      <p:ext uri="{BB962C8B-B14F-4D97-AF65-F5344CB8AC3E}">
        <p14:creationId xmlns:p14="http://schemas.microsoft.com/office/powerpoint/2010/main" val="2386555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Relationships Between Tactics and Patterns</a:t>
            </a:r>
          </a:p>
        </p:txBody>
      </p:sp>
      <p:sp>
        <p:nvSpPr>
          <p:cNvPr id="3" name="Content Placeholder 2"/>
          <p:cNvSpPr>
            <a:spLocks noGrp="1"/>
          </p:cNvSpPr>
          <p:nvPr>
            <p:ph idx="1"/>
          </p:nvPr>
        </p:nvSpPr>
        <p:spPr/>
        <p:txBody>
          <a:bodyPr/>
          <a:lstStyle/>
          <a:p>
            <a:r>
              <a:rPr lang="en-US" dirty="0"/>
              <a:t>Patterns are built from tactics; if a pattern is a molecule, a tactic is an atom.</a:t>
            </a:r>
          </a:p>
          <a:p>
            <a:r>
              <a:rPr lang="en-US" dirty="0"/>
              <a:t>MVC, for example utilizes the tactics:</a:t>
            </a:r>
          </a:p>
          <a:p>
            <a:pPr lvl="1"/>
            <a:r>
              <a:rPr lang="en-US" dirty="0"/>
              <a:t>Increase semantic coherence</a:t>
            </a:r>
          </a:p>
          <a:p>
            <a:pPr lvl="1"/>
            <a:r>
              <a:rPr lang="en-US" dirty="0"/>
              <a:t>Encapsulation</a:t>
            </a:r>
          </a:p>
          <a:p>
            <a:pPr lvl="1"/>
            <a:r>
              <a:rPr lang="en-US" dirty="0"/>
              <a:t>Use an intermediary</a:t>
            </a:r>
          </a:p>
          <a:p>
            <a:pPr lvl="1"/>
            <a:r>
              <a:rPr lang="en-US" dirty="0"/>
              <a:t>Use run time binding </a:t>
            </a:r>
          </a:p>
        </p:txBody>
      </p:sp>
    </p:spTree>
    <p:extLst>
      <p:ext uri="{BB962C8B-B14F-4D97-AF65-F5344CB8AC3E}">
        <p14:creationId xmlns:p14="http://schemas.microsoft.com/office/powerpoint/2010/main" val="465612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Tactics Augment Patterns</a:t>
            </a:r>
          </a:p>
        </p:txBody>
      </p:sp>
      <p:sp>
        <p:nvSpPr>
          <p:cNvPr id="3" name="Content Placeholder 2"/>
          <p:cNvSpPr>
            <a:spLocks noGrp="1"/>
          </p:cNvSpPr>
          <p:nvPr>
            <p:ph idx="1"/>
          </p:nvPr>
        </p:nvSpPr>
        <p:spPr/>
        <p:txBody>
          <a:bodyPr/>
          <a:lstStyle/>
          <a:p>
            <a:r>
              <a:rPr lang="en-US" dirty="0"/>
              <a:t>Patterns</a:t>
            </a:r>
            <a:r>
              <a:rPr lang="en-US" baseline="0" dirty="0"/>
              <a:t> solve a specific problem but are neutral or have weaknesses with respect to other qualities.</a:t>
            </a:r>
          </a:p>
          <a:p>
            <a:r>
              <a:rPr lang="en-US" baseline="0" dirty="0"/>
              <a:t>Consider the broker pattern</a:t>
            </a:r>
          </a:p>
          <a:p>
            <a:pPr lvl="1"/>
            <a:r>
              <a:rPr lang="en-US" dirty="0"/>
              <a:t>May have performance bottlenecks</a:t>
            </a:r>
          </a:p>
          <a:p>
            <a:pPr lvl="1"/>
            <a:r>
              <a:rPr lang="en-US" dirty="0"/>
              <a:t>May have a single point of failure</a:t>
            </a:r>
          </a:p>
          <a:p>
            <a:pPr lvl="0"/>
            <a:r>
              <a:rPr lang="en-US" dirty="0"/>
              <a:t>Using tactics such as</a:t>
            </a:r>
          </a:p>
          <a:p>
            <a:pPr lvl="1"/>
            <a:r>
              <a:rPr lang="en-US" dirty="0"/>
              <a:t>Increase resources will help performance</a:t>
            </a:r>
          </a:p>
          <a:p>
            <a:pPr lvl="1"/>
            <a:r>
              <a:rPr lang="en-US" dirty="0"/>
              <a:t>Maintain multiple copies will help availability</a:t>
            </a:r>
          </a:p>
        </p:txBody>
      </p:sp>
    </p:spTree>
    <p:extLst>
      <p:ext uri="{BB962C8B-B14F-4D97-AF65-F5344CB8AC3E}">
        <p14:creationId xmlns:p14="http://schemas.microsoft.com/office/powerpoint/2010/main" val="3615363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Tactics and Interactions</a:t>
            </a:r>
          </a:p>
        </p:txBody>
      </p:sp>
      <p:sp>
        <p:nvSpPr>
          <p:cNvPr id="3" name="Content Placeholder 2"/>
          <p:cNvSpPr>
            <a:spLocks noGrp="1"/>
          </p:cNvSpPr>
          <p:nvPr>
            <p:ph idx="1"/>
          </p:nvPr>
        </p:nvSpPr>
        <p:spPr/>
        <p:txBody>
          <a:bodyPr/>
          <a:lstStyle/>
          <a:p>
            <a:r>
              <a:rPr lang="en-US" dirty="0"/>
              <a:t>Each tactic has pluses (its reason for being) and minuses</a:t>
            </a:r>
            <a:r>
              <a:rPr lang="en-US" baseline="0" dirty="0"/>
              <a:t> – side effects.</a:t>
            </a:r>
          </a:p>
          <a:p>
            <a:r>
              <a:rPr lang="en-US" dirty="0"/>
              <a:t>U</a:t>
            </a:r>
            <a:r>
              <a:rPr lang="en-US" baseline="0" dirty="0"/>
              <a:t>se of tactics can help alleviate the minuses.</a:t>
            </a:r>
          </a:p>
          <a:p>
            <a:r>
              <a:rPr lang="en-US" dirty="0"/>
              <a:t>But nothing is free…</a:t>
            </a:r>
            <a:endParaRPr lang="en-US" baseline="0" dirty="0"/>
          </a:p>
        </p:txBody>
      </p:sp>
    </p:spTree>
    <p:extLst>
      <p:ext uri="{BB962C8B-B14F-4D97-AF65-F5344CB8AC3E}">
        <p14:creationId xmlns:p14="http://schemas.microsoft.com/office/powerpoint/2010/main" val="1281415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r>
              <a:rPr lang="en-US" dirty="0"/>
              <a:t>Tactics and Interactions - 2</a:t>
            </a:r>
          </a:p>
        </p:txBody>
      </p:sp>
      <p:sp>
        <p:nvSpPr>
          <p:cNvPr id="797699" name="Rectangle 3"/>
          <p:cNvSpPr>
            <a:spLocks noGrp="1" noChangeArrowheads="1"/>
          </p:cNvSpPr>
          <p:nvPr>
            <p:ph type="body" idx="1"/>
          </p:nvPr>
        </p:nvSpPr>
        <p:spPr/>
        <p:txBody>
          <a:bodyPr/>
          <a:lstStyle/>
          <a:p>
            <a:pPr>
              <a:spcBef>
                <a:spcPct val="25000"/>
              </a:spcBef>
              <a:buFont typeface="Wingdings" pitchFamily="2" charset="2"/>
              <a:buNone/>
            </a:pPr>
            <a:r>
              <a:rPr lang="en-US" dirty="0"/>
              <a:t>A common tactic for detecting faults is Ping/Echo.</a:t>
            </a:r>
          </a:p>
          <a:p>
            <a:pPr>
              <a:spcBef>
                <a:spcPct val="25000"/>
              </a:spcBef>
              <a:buFont typeface="Wingdings" pitchFamily="2" charset="2"/>
              <a:buNone/>
            </a:pPr>
            <a:r>
              <a:rPr lang="en-US" dirty="0"/>
              <a:t>Common side-effects of Ping/Echo are:</a:t>
            </a:r>
          </a:p>
          <a:p>
            <a:pPr>
              <a:spcBef>
                <a:spcPct val="25000"/>
              </a:spcBef>
            </a:pPr>
            <a:r>
              <a:rPr lang="en-US" sz="2400" dirty="0"/>
              <a:t>security: how to prevent a ping flood attack?</a:t>
            </a:r>
          </a:p>
          <a:p>
            <a:pPr>
              <a:spcBef>
                <a:spcPct val="25000"/>
              </a:spcBef>
            </a:pPr>
            <a:r>
              <a:rPr lang="en-US" sz="2400" dirty="0"/>
              <a:t>performance: how to ensure that the performance overhead of ping/echo is small?</a:t>
            </a:r>
          </a:p>
          <a:p>
            <a:pPr>
              <a:spcBef>
                <a:spcPct val="25000"/>
              </a:spcBef>
            </a:pPr>
            <a:r>
              <a:rPr lang="en-US" sz="2400" dirty="0"/>
              <a:t>modifiability: how to add ping/echo to the existing architecture?</a:t>
            </a:r>
          </a:p>
        </p:txBody>
      </p:sp>
    </p:spTree>
    <p:extLst>
      <p:ext uri="{BB962C8B-B14F-4D97-AF65-F5344CB8AC3E}">
        <p14:creationId xmlns:p14="http://schemas.microsoft.com/office/powerpoint/2010/main" val="2727665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8" name="Rectangle 4"/>
          <p:cNvSpPr>
            <a:spLocks noGrp="1" noChangeArrowheads="1"/>
          </p:cNvSpPr>
          <p:nvPr>
            <p:ph type="title"/>
          </p:nvPr>
        </p:nvSpPr>
        <p:spPr/>
        <p:txBody>
          <a:bodyPr/>
          <a:lstStyle/>
          <a:p>
            <a:r>
              <a:rPr lang="en-US"/>
              <a:t>Tactics and Interactions - 3</a:t>
            </a:r>
          </a:p>
        </p:txBody>
      </p:sp>
      <p:grpSp>
        <p:nvGrpSpPr>
          <p:cNvPr id="13" name="Group 12"/>
          <p:cNvGrpSpPr/>
          <p:nvPr/>
        </p:nvGrpSpPr>
        <p:grpSpPr>
          <a:xfrm>
            <a:off x="3657600" y="1676400"/>
            <a:ext cx="4419600" cy="3657600"/>
            <a:chOff x="2133600" y="1676400"/>
            <a:chExt cx="4419600" cy="3657600"/>
          </a:xfrm>
        </p:grpSpPr>
        <p:sp>
          <p:nvSpPr>
            <p:cNvPr id="799749" name="Rectangle 5"/>
            <p:cNvSpPr>
              <a:spLocks noChangeArrowheads="1"/>
            </p:cNvSpPr>
            <p:nvPr/>
          </p:nvSpPr>
          <p:spPr bwMode="auto">
            <a:xfrm>
              <a:off x="3276600" y="1676400"/>
              <a:ext cx="2057400" cy="990600"/>
            </a:xfrm>
            <a:prstGeom prst="rect">
              <a:avLst/>
            </a:prstGeom>
            <a:solidFill>
              <a:schemeClr val="accent1"/>
            </a:solidFill>
            <a:ln w="9525">
              <a:solidFill>
                <a:schemeClr val="tx1"/>
              </a:solidFill>
              <a:miter lim="800000"/>
              <a:headEnd/>
              <a:tailEnd/>
            </a:ln>
            <a:effectLst/>
          </p:spPr>
          <p:txBody>
            <a:bodyPr wrap="none" anchor="ctr"/>
            <a:lstStyle/>
            <a:p>
              <a:pPr algn="ctr"/>
              <a:r>
                <a:rPr lang="en-US"/>
                <a:t>System</a:t>
              </a:r>
            </a:p>
          </p:txBody>
        </p:sp>
        <p:sp>
          <p:nvSpPr>
            <p:cNvPr id="799751" name="Line 7"/>
            <p:cNvSpPr>
              <a:spLocks noChangeShapeType="1"/>
            </p:cNvSpPr>
            <p:nvPr/>
          </p:nvSpPr>
          <p:spPr bwMode="auto">
            <a:xfrm>
              <a:off x="4343400" y="2667000"/>
              <a:ext cx="0" cy="609600"/>
            </a:xfrm>
            <a:prstGeom prst="line">
              <a:avLst/>
            </a:prstGeom>
            <a:noFill/>
            <a:ln w="9525">
              <a:solidFill>
                <a:schemeClr val="tx1"/>
              </a:solidFill>
              <a:round/>
              <a:headEnd/>
              <a:tailEnd/>
            </a:ln>
            <a:effectLst/>
          </p:spPr>
          <p:txBody>
            <a:bodyPr/>
            <a:lstStyle/>
            <a:p>
              <a:endParaRPr lang="en-US"/>
            </a:p>
          </p:txBody>
        </p:sp>
        <p:sp>
          <p:nvSpPr>
            <p:cNvPr id="799752" name="Oval 8"/>
            <p:cNvSpPr>
              <a:spLocks noChangeArrowheads="1"/>
            </p:cNvSpPr>
            <p:nvPr/>
          </p:nvSpPr>
          <p:spPr bwMode="auto">
            <a:xfrm>
              <a:off x="3352800" y="3276600"/>
              <a:ext cx="1981200" cy="457200"/>
            </a:xfrm>
            <a:prstGeom prst="ellipse">
              <a:avLst/>
            </a:prstGeom>
            <a:solidFill>
              <a:schemeClr val="accent1"/>
            </a:solidFill>
            <a:ln w="9525">
              <a:solidFill>
                <a:schemeClr val="tx1"/>
              </a:solidFill>
              <a:round/>
              <a:headEnd/>
              <a:tailEnd/>
            </a:ln>
            <a:effectLst/>
          </p:spPr>
          <p:txBody>
            <a:bodyPr wrap="none" anchor="ctr"/>
            <a:lstStyle/>
            <a:p>
              <a:pPr algn="ctr"/>
              <a:r>
                <a:rPr lang="en-US"/>
                <a:t>Ping/Echo</a:t>
              </a:r>
            </a:p>
          </p:txBody>
        </p:sp>
        <p:sp>
          <p:nvSpPr>
            <p:cNvPr id="799755" name="AutoShape 11"/>
            <p:cNvSpPr>
              <a:spLocks noChangeArrowheads="1"/>
            </p:cNvSpPr>
            <p:nvPr/>
          </p:nvSpPr>
          <p:spPr bwMode="auto">
            <a:xfrm>
              <a:off x="2133600" y="4572000"/>
              <a:ext cx="1295400"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a:t>Add to </a:t>
              </a:r>
            </a:p>
            <a:p>
              <a:pPr algn="ctr"/>
              <a:r>
                <a:rPr lang="en-US"/>
                <a:t>system</a:t>
              </a:r>
            </a:p>
          </p:txBody>
        </p:sp>
        <p:sp>
          <p:nvSpPr>
            <p:cNvPr id="799757" name="Line 13"/>
            <p:cNvSpPr>
              <a:spLocks noChangeShapeType="1"/>
            </p:cNvSpPr>
            <p:nvPr/>
          </p:nvSpPr>
          <p:spPr bwMode="auto">
            <a:xfrm flipH="1">
              <a:off x="2819400" y="3733800"/>
              <a:ext cx="1524000" cy="838200"/>
            </a:xfrm>
            <a:prstGeom prst="line">
              <a:avLst/>
            </a:prstGeom>
            <a:noFill/>
            <a:ln w="9525">
              <a:solidFill>
                <a:schemeClr val="tx1"/>
              </a:solidFill>
              <a:round/>
              <a:headEnd/>
              <a:tailEnd/>
            </a:ln>
            <a:effectLst/>
          </p:spPr>
          <p:txBody>
            <a:bodyPr/>
            <a:lstStyle/>
            <a:p>
              <a:endParaRPr lang="en-US"/>
            </a:p>
          </p:txBody>
        </p:sp>
        <p:sp>
          <p:nvSpPr>
            <p:cNvPr id="799758" name="AutoShape 14"/>
            <p:cNvSpPr>
              <a:spLocks noChangeArrowheads="1"/>
            </p:cNvSpPr>
            <p:nvPr/>
          </p:nvSpPr>
          <p:spPr bwMode="auto">
            <a:xfrm>
              <a:off x="3695700" y="4572000"/>
              <a:ext cx="1295400"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a:t>Ping</a:t>
              </a:r>
            </a:p>
            <a:p>
              <a:pPr algn="ctr"/>
              <a:r>
                <a:rPr lang="en-US"/>
                <a:t>flood</a:t>
              </a:r>
            </a:p>
          </p:txBody>
        </p:sp>
        <p:sp>
          <p:nvSpPr>
            <p:cNvPr id="799759" name="Line 15"/>
            <p:cNvSpPr>
              <a:spLocks noChangeShapeType="1"/>
            </p:cNvSpPr>
            <p:nvPr/>
          </p:nvSpPr>
          <p:spPr bwMode="auto">
            <a:xfrm>
              <a:off x="4343400" y="3733800"/>
              <a:ext cx="0" cy="838200"/>
            </a:xfrm>
            <a:prstGeom prst="line">
              <a:avLst/>
            </a:prstGeom>
            <a:noFill/>
            <a:ln w="9525">
              <a:solidFill>
                <a:schemeClr val="tx1"/>
              </a:solidFill>
              <a:round/>
              <a:headEnd/>
              <a:tailEnd/>
            </a:ln>
            <a:effectLst/>
          </p:spPr>
          <p:txBody>
            <a:bodyPr/>
            <a:lstStyle/>
            <a:p>
              <a:endParaRPr lang="en-US"/>
            </a:p>
          </p:txBody>
        </p:sp>
        <p:sp>
          <p:nvSpPr>
            <p:cNvPr id="799760" name="AutoShape 16"/>
            <p:cNvSpPr>
              <a:spLocks noChangeArrowheads="1"/>
            </p:cNvSpPr>
            <p:nvPr/>
          </p:nvSpPr>
          <p:spPr bwMode="auto">
            <a:xfrm>
              <a:off x="5257800" y="4572000"/>
              <a:ext cx="1295400"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dirty="0"/>
                <a:t>Performance</a:t>
              </a:r>
            </a:p>
            <a:p>
              <a:pPr algn="ctr"/>
              <a:r>
                <a:rPr lang="en-US" dirty="0"/>
                <a:t>overhead</a:t>
              </a:r>
            </a:p>
          </p:txBody>
        </p:sp>
        <p:sp>
          <p:nvSpPr>
            <p:cNvPr id="799761" name="Line 17"/>
            <p:cNvSpPr>
              <a:spLocks noChangeShapeType="1"/>
            </p:cNvSpPr>
            <p:nvPr/>
          </p:nvSpPr>
          <p:spPr bwMode="auto">
            <a:xfrm>
              <a:off x="4343400" y="3733800"/>
              <a:ext cx="1600200" cy="838200"/>
            </a:xfrm>
            <a:prstGeom prst="line">
              <a:avLst/>
            </a:prstGeom>
            <a:noFill/>
            <a:ln w="9525">
              <a:solidFill>
                <a:schemeClr val="tx1"/>
              </a:solidFill>
              <a:round/>
              <a:headEnd/>
              <a:tailEnd/>
            </a:ln>
            <a:effectLst/>
          </p:spPr>
          <p:txBody>
            <a:bodyPr/>
            <a:lstStyle/>
            <a:p>
              <a:endParaRPr lang="en-US"/>
            </a:p>
          </p:txBody>
        </p:sp>
      </p:grpSp>
    </p:spTree>
    <p:extLst>
      <p:ext uri="{BB962C8B-B14F-4D97-AF65-F5344CB8AC3E}">
        <p14:creationId xmlns:p14="http://schemas.microsoft.com/office/powerpoint/2010/main" val="1547059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r>
              <a:rPr lang="en-US"/>
              <a:t>Tactics and Interactions - 4</a:t>
            </a:r>
          </a:p>
        </p:txBody>
      </p:sp>
      <p:sp>
        <p:nvSpPr>
          <p:cNvPr id="802819" name="Rectangle 3"/>
          <p:cNvSpPr>
            <a:spLocks noGrp="1" noChangeArrowheads="1"/>
          </p:cNvSpPr>
          <p:nvPr>
            <p:ph type="body" idx="1"/>
          </p:nvPr>
        </p:nvSpPr>
        <p:spPr/>
        <p:txBody>
          <a:bodyPr/>
          <a:lstStyle/>
          <a:p>
            <a:pPr>
              <a:spcBef>
                <a:spcPct val="25000"/>
              </a:spcBef>
              <a:buFont typeface="Wingdings" pitchFamily="2" charset="2"/>
              <a:buNone/>
            </a:pPr>
            <a:r>
              <a:rPr lang="en-US" dirty="0"/>
              <a:t>A tactic to address the performance side-effect is “Increase Available Resources”.</a:t>
            </a:r>
          </a:p>
          <a:p>
            <a:pPr>
              <a:spcBef>
                <a:spcPct val="25000"/>
              </a:spcBef>
              <a:buFont typeface="Wingdings" pitchFamily="2" charset="2"/>
              <a:buNone/>
            </a:pPr>
            <a:r>
              <a:rPr lang="en-US" dirty="0"/>
              <a:t>Common side effects of Increase Available Resources are:</a:t>
            </a:r>
          </a:p>
          <a:p>
            <a:pPr>
              <a:spcBef>
                <a:spcPct val="25000"/>
              </a:spcBef>
            </a:pPr>
            <a:r>
              <a:rPr lang="en-US" sz="2400" dirty="0"/>
              <a:t>cost: increased resources cost more</a:t>
            </a:r>
          </a:p>
          <a:p>
            <a:pPr>
              <a:spcBef>
                <a:spcPct val="25000"/>
              </a:spcBef>
            </a:pPr>
            <a:r>
              <a:rPr lang="en-US" sz="2400" dirty="0"/>
              <a:t>performance: how to utilize the increase resources efficiently?</a:t>
            </a:r>
          </a:p>
        </p:txBody>
      </p:sp>
    </p:spTree>
    <p:extLst>
      <p:ext uri="{BB962C8B-B14F-4D97-AF65-F5344CB8AC3E}">
        <p14:creationId xmlns:p14="http://schemas.microsoft.com/office/powerpoint/2010/main" val="1709251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t>Tactics and Interactions - 5</a:t>
            </a:r>
          </a:p>
        </p:txBody>
      </p:sp>
      <p:grpSp>
        <p:nvGrpSpPr>
          <p:cNvPr id="18" name="Group 17"/>
          <p:cNvGrpSpPr/>
          <p:nvPr/>
        </p:nvGrpSpPr>
        <p:grpSpPr>
          <a:xfrm>
            <a:off x="3733800" y="1143000"/>
            <a:ext cx="5257800" cy="4533900"/>
            <a:chOff x="2209800" y="1143000"/>
            <a:chExt cx="5257800" cy="4533900"/>
          </a:xfrm>
        </p:grpSpPr>
        <p:sp>
          <p:nvSpPr>
            <p:cNvPr id="804867" name="Rectangle 3"/>
            <p:cNvSpPr>
              <a:spLocks noChangeArrowheads="1"/>
            </p:cNvSpPr>
            <p:nvPr/>
          </p:nvSpPr>
          <p:spPr bwMode="auto">
            <a:xfrm>
              <a:off x="3352800" y="1143000"/>
              <a:ext cx="2057400" cy="742950"/>
            </a:xfrm>
            <a:prstGeom prst="rect">
              <a:avLst/>
            </a:prstGeom>
            <a:solidFill>
              <a:schemeClr val="accent1"/>
            </a:solidFill>
            <a:ln w="9525">
              <a:solidFill>
                <a:schemeClr val="tx1"/>
              </a:solidFill>
              <a:miter lim="800000"/>
              <a:headEnd/>
              <a:tailEnd/>
            </a:ln>
            <a:effectLst/>
          </p:spPr>
          <p:txBody>
            <a:bodyPr wrap="none" anchor="ctr"/>
            <a:lstStyle/>
            <a:p>
              <a:pPr algn="ctr"/>
              <a:r>
                <a:rPr lang="en-US" sz="1600"/>
                <a:t>System</a:t>
              </a:r>
            </a:p>
          </p:txBody>
        </p:sp>
        <p:sp>
          <p:nvSpPr>
            <p:cNvPr id="804868" name="Line 4"/>
            <p:cNvSpPr>
              <a:spLocks noChangeShapeType="1"/>
            </p:cNvSpPr>
            <p:nvPr/>
          </p:nvSpPr>
          <p:spPr bwMode="auto">
            <a:xfrm>
              <a:off x="4419600" y="1885950"/>
              <a:ext cx="0" cy="457200"/>
            </a:xfrm>
            <a:prstGeom prst="line">
              <a:avLst/>
            </a:prstGeom>
            <a:noFill/>
            <a:ln w="9525">
              <a:solidFill>
                <a:schemeClr val="tx1"/>
              </a:solidFill>
              <a:round/>
              <a:headEnd/>
              <a:tailEnd/>
            </a:ln>
            <a:effectLst/>
          </p:spPr>
          <p:txBody>
            <a:bodyPr/>
            <a:lstStyle/>
            <a:p>
              <a:endParaRPr lang="en-US"/>
            </a:p>
          </p:txBody>
        </p:sp>
        <p:sp>
          <p:nvSpPr>
            <p:cNvPr id="804869" name="Oval 5"/>
            <p:cNvSpPr>
              <a:spLocks noChangeArrowheads="1"/>
            </p:cNvSpPr>
            <p:nvPr/>
          </p:nvSpPr>
          <p:spPr bwMode="auto">
            <a:xfrm>
              <a:off x="3429000" y="2343150"/>
              <a:ext cx="1981200" cy="342900"/>
            </a:xfrm>
            <a:prstGeom prst="ellipse">
              <a:avLst/>
            </a:prstGeom>
            <a:solidFill>
              <a:schemeClr val="accent1"/>
            </a:solidFill>
            <a:ln w="9525">
              <a:solidFill>
                <a:schemeClr val="tx1"/>
              </a:solidFill>
              <a:round/>
              <a:headEnd/>
              <a:tailEnd/>
            </a:ln>
            <a:effectLst/>
          </p:spPr>
          <p:txBody>
            <a:bodyPr wrap="none" anchor="ctr"/>
            <a:lstStyle/>
            <a:p>
              <a:pPr algn="ctr"/>
              <a:r>
                <a:rPr lang="en-US" sz="1600"/>
                <a:t>Ping/Echo</a:t>
              </a:r>
            </a:p>
          </p:txBody>
        </p:sp>
        <p:sp>
          <p:nvSpPr>
            <p:cNvPr id="804871" name="AutoShape 7"/>
            <p:cNvSpPr>
              <a:spLocks noChangeArrowheads="1"/>
            </p:cNvSpPr>
            <p:nvPr/>
          </p:nvSpPr>
          <p:spPr bwMode="auto">
            <a:xfrm>
              <a:off x="2209800" y="3314700"/>
              <a:ext cx="1295400" cy="5715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a:t>Add to </a:t>
              </a:r>
            </a:p>
            <a:p>
              <a:pPr algn="ctr"/>
              <a:r>
                <a:rPr lang="en-US" sz="1600"/>
                <a:t>system</a:t>
              </a:r>
            </a:p>
          </p:txBody>
        </p:sp>
        <p:sp>
          <p:nvSpPr>
            <p:cNvPr id="804872" name="Line 8"/>
            <p:cNvSpPr>
              <a:spLocks noChangeShapeType="1"/>
            </p:cNvSpPr>
            <p:nvPr/>
          </p:nvSpPr>
          <p:spPr bwMode="auto">
            <a:xfrm flipH="1">
              <a:off x="2895600" y="2686050"/>
              <a:ext cx="1524000" cy="628650"/>
            </a:xfrm>
            <a:prstGeom prst="line">
              <a:avLst/>
            </a:prstGeom>
            <a:noFill/>
            <a:ln w="9525">
              <a:solidFill>
                <a:schemeClr val="tx1"/>
              </a:solidFill>
              <a:round/>
              <a:headEnd/>
              <a:tailEnd/>
            </a:ln>
            <a:effectLst/>
          </p:spPr>
          <p:txBody>
            <a:bodyPr/>
            <a:lstStyle/>
            <a:p>
              <a:endParaRPr lang="en-US"/>
            </a:p>
          </p:txBody>
        </p:sp>
        <p:sp>
          <p:nvSpPr>
            <p:cNvPr id="804873" name="AutoShape 9"/>
            <p:cNvSpPr>
              <a:spLocks noChangeArrowheads="1"/>
            </p:cNvSpPr>
            <p:nvPr/>
          </p:nvSpPr>
          <p:spPr bwMode="auto">
            <a:xfrm>
              <a:off x="3771900" y="3314700"/>
              <a:ext cx="1295400" cy="5715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a:t>Ping</a:t>
              </a:r>
            </a:p>
            <a:p>
              <a:pPr algn="ctr"/>
              <a:r>
                <a:rPr lang="en-US" sz="1600"/>
                <a:t>flood</a:t>
              </a:r>
            </a:p>
          </p:txBody>
        </p:sp>
        <p:sp>
          <p:nvSpPr>
            <p:cNvPr id="804874" name="Line 10"/>
            <p:cNvSpPr>
              <a:spLocks noChangeShapeType="1"/>
            </p:cNvSpPr>
            <p:nvPr/>
          </p:nvSpPr>
          <p:spPr bwMode="auto">
            <a:xfrm>
              <a:off x="4419600" y="2686050"/>
              <a:ext cx="0" cy="628650"/>
            </a:xfrm>
            <a:prstGeom prst="line">
              <a:avLst/>
            </a:prstGeom>
            <a:noFill/>
            <a:ln w="9525">
              <a:solidFill>
                <a:schemeClr val="tx1"/>
              </a:solidFill>
              <a:round/>
              <a:headEnd/>
              <a:tailEnd/>
            </a:ln>
            <a:effectLst/>
          </p:spPr>
          <p:txBody>
            <a:bodyPr/>
            <a:lstStyle/>
            <a:p>
              <a:endParaRPr lang="en-US"/>
            </a:p>
          </p:txBody>
        </p:sp>
        <p:sp>
          <p:nvSpPr>
            <p:cNvPr id="804875" name="AutoShape 11"/>
            <p:cNvSpPr>
              <a:spLocks noChangeArrowheads="1"/>
            </p:cNvSpPr>
            <p:nvPr/>
          </p:nvSpPr>
          <p:spPr bwMode="auto">
            <a:xfrm>
              <a:off x="5334000" y="3314700"/>
              <a:ext cx="1295400" cy="5715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a:t>Performance</a:t>
              </a:r>
            </a:p>
            <a:p>
              <a:pPr algn="ctr"/>
              <a:r>
                <a:rPr lang="en-US" sz="1600"/>
                <a:t>overhead</a:t>
              </a:r>
            </a:p>
          </p:txBody>
        </p:sp>
        <p:sp>
          <p:nvSpPr>
            <p:cNvPr id="804876" name="Line 12"/>
            <p:cNvSpPr>
              <a:spLocks noChangeShapeType="1"/>
            </p:cNvSpPr>
            <p:nvPr/>
          </p:nvSpPr>
          <p:spPr bwMode="auto">
            <a:xfrm>
              <a:off x="4419600" y="2686050"/>
              <a:ext cx="1600200" cy="628650"/>
            </a:xfrm>
            <a:prstGeom prst="line">
              <a:avLst/>
            </a:prstGeom>
            <a:noFill/>
            <a:ln w="9525">
              <a:solidFill>
                <a:schemeClr val="tx1"/>
              </a:solidFill>
              <a:round/>
              <a:headEnd/>
              <a:tailEnd/>
            </a:ln>
            <a:effectLst/>
          </p:spPr>
          <p:txBody>
            <a:bodyPr/>
            <a:lstStyle/>
            <a:p>
              <a:endParaRPr lang="en-US"/>
            </a:p>
          </p:txBody>
        </p:sp>
        <p:sp>
          <p:nvSpPr>
            <p:cNvPr id="804878" name="Line 14"/>
            <p:cNvSpPr>
              <a:spLocks noChangeShapeType="1"/>
            </p:cNvSpPr>
            <p:nvPr/>
          </p:nvSpPr>
          <p:spPr bwMode="auto">
            <a:xfrm>
              <a:off x="6019800" y="3867150"/>
              <a:ext cx="0" cy="457200"/>
            </a:xfrm>
            <a:prstGeom prst="line">
              <a:avLst/>
            </a:prstGeom>
            <a:noFill/>
            <a:ln w="9525">
              <a:solidFill>
                <a:schemeClr val="tx1"/>
              </a:solidFill>
              <a:round/>
              <a:headEnd/>
              <a:tailEnd/>
            </a:ln>
            <a:effectLst/>
          </p:spPr>
          <p:txBody>
            <a:bodyPr/>
            <a:lstStyle/>
            <a:p>
              <a:endParaRPr lang="en-US"/>
            </a:p>
          </p:txBody>
        </p:sp>
        <p:sp>
          <p:nvSpPr>
            <p:cNvPr id="804879" name="Oval 15"/>
            <p:cNvSpPr>
              <a:spLocks noChangeArrowheads="1"/>
            </p:cNvSpPr>
            <p:nvPr/>
          </p:nvSpPr>
          <p:spPr bwMode="auto">
            <a:xfrm>
              <a:off x="5029200" y="4038600"/>
              <a:ext cx="2057400" cy="609600"/>
            </a:xfrm>
            <a:prstGeom prst="ellipse">
              <a:avLst/>
            </a:prstGeom>
            <a:solidFill>
              <a:schemeClr val="accent1"/>
            </a:solidFill>
            <a:ln w="9525">
              <a:solidFill>
                <a:schemeClr val="tx1"/>
              </a:solidFill>
              <a:round/>
              <a:headEnd/>
              <a:tailEnd/>
            </a:ln>
            <a:effectLst/>
          </p:spPr>
          <p:txBody>
            <a:bodyPr wrap="none" anchor="ctr"/>
            <a:lstStyle/>
            <a:p>
              <a:pPr algn="ctr"/>
              <a:r>
                <a:rPr lang="en-US" sz="1600"/>
                <a:t>Increase Available</a:t>
              </a:r>
            </a:p>
            <a:p>
              <a:pPr algn="ctr"/>
              <a:r>
                <a:rPr lang="en-US" sz="1600"/>
                <a:t>Resources</a:t>
              </a:r>
            </a:p>
          </p:txBody>
        </p:sp>
        <p:sp>
          <p:nvSpPr>
            <p:cNvPr id="804881" name="AutoShape 17"/>
            <p:cNvSpPr>
              <a:spLocks noChangeArrowheads="1"/>
            </p:cNvSpPr>
            <p:nvPr/>
          </p:nvSpPr>
          <p:spPr bwMode="auto">
            <a:xfrm>
              <a:off x="4724400" y="5105400"/>
              <a:ext cx="1295400" cy="5715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a:t>Cost</a:t>
              </a:r>
            </a:p>
          </p:txBody>
        </p:sp>
        <p:sp>
          <p:nvSpPr>
            <p:cNvPr id="804882" name="Line 18"/>
            <p:cNvSpPr>
              <a:spLocks noChangeShapeType="1"/>
            </p:cNvSpPr>
            <p:nvPr/>
          </p:nvSpPr>
          <p:spPr bwMode="auto">
            <a:xfrm flipH="1">
              <a:off x="5410200" y="4667250"/>
              <a:ext cx="609600" cy="438150"/>
            </a:xfrm>
            <a:prstGeom prst="line">
              <a:avLst/>
            </a:prstGeom>
            <a:noFill/>
            <a:ln w="9525">
              <a:solidFill>
                <a:schemeClr val="tx1"/>
              </a:solidFill>
              <a:round/>
              <a:headEnd/>
              <a:tailEnd/>
            </a:ln>
            <a:effectLst/>
          </p:spPr>
          <p:txBody>
            <a:bodyPr/>
            <a:lstStyle/>
            <a:p>
              <a:endParaRPr lang="en-US"/>
            </a:p>
          </p:txBody>
        </p:sp>
        <p:sp>
          <p:nvSpPr>
            <p:cNvPr id="804885" name="AutoShape 21"/>
            <p:cNvSpPr>
              <a:spLocks noChangeArrowheads="1"/>
            </p:cNvSpPr>
            <p:nvPr/>
          </p:nvSpPr>
          <p:spPr bwMode="auto">
            <a:xfrm>
              <a:off x="6172200" y="5105400"/>
              <a:ext cx="1295400" cy="5715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a:t>Resource</a:t>
              </a:r>
            </a:p>
            <a:p>
              <a:pPr algn="ctr"/>
              <a:r>
                <a:rPr lang="en-US" sz="1600"/>
                <a:t>Utilization</a:t>
              </a:r>
            </a:p>
          </p:txBody>
        </p:sp>
        <p:sp>
          <p:nvSpPr>
            <p:cNvPr id="804886" name="Line 22"/>
            <p:cNvSpPr>
              <a:spLocks noChangeShapeType="1"/>
            </p:cNvSpPr>
            <p:nvPr/>
          </p:nvSpPr>
          <p:spPr bwMode="auto">
            <a:xfrm>
              <a:off x="6019800" y="4667250"/>
              <a:ext cx="838200" cy="438150"/>
            </a:xfrm>
            <a:prstGeom prst="line">
              <a:avLst/>
            </a:prstGeom>
            <a:noFill/>
            <a:ln w="9525">
              <a:solidFill>
                <a:schemeClr val="tx1"/>
              </a:solidFill>
              <a:round/>
              <a:headEnd/>
              <a:tailEnd/>
            </a:ln>
            <a:effectLst/>
          </p:spPr>
          <p:txBody>
            <a:bodyPr/>
            <a:lstStyle/>
            <a:p>
              <a:endParaRPr lang="en-US"/>
            </a:p>
          </p:txBody>
        </p:sp>
      </p:grpSp>
    </p:spTree>
    <p:extLst>
      <p:ext uri="{BB962C8B-B14F-4D97-AF65-F5344CB8AC3E}">
        <p14:creationId xmlns:p14="http://schemas.microsoft.com/office/powerpoint/2010/main" val="35557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t>Tactics and Interactions - 6</a:t>
            </a:r>
          </a:p>
        </p:txBody>
      </p:sp>
      <p:sp>
        <p:nvSpPr>
          <p:cNvPr id="806915" name="Rectangle 3"/>
          <p:cNvSpPr>
            <a:spLocks noGrp="1" noChangeArrowheads="1"/>
          </p:cNvSpPr>
          <p:nvPr>
            <p:ph type="body" idx="1"/>
          </p:nvPr>
        </p:nvSpPr>
        <p:spPr/>
        <p:txBody>
          <a:bodyPr/>
          <a:lstStyle/>
          <a:p>
            <a:pPr>
              <a:spcBef>
                <a:spcPct val="25000"/>
              </a:spcBef>
              <a:buFont typeface="Wingdings" pitchFamily="2" charset="2"/>
              <a:buNone/>
            </a:pPr>
            <a:r>
              <a:rPr lang="en-US" dirty="0"/>
              <a:t>A tactic to address the efficient use of resources side-effect is “Scheduling Policy”.</a:t>
            </a:r>
          </a:p>
          <a:p>
            <a:pPr>
              <a:spcBef>
                <a:spcPct val="25000"/>
              </a:spcBef>
              <a:buFont typeface="Wingdings" pitchFamily="2" charset="2"/>
              <a:buNone/>
            </a:pPr>
            <a:r>
              <a:rPr lang="en-US" dirty="0"/>
              <a:t>Common side effects of Scheduling Policy are:</a:t>
            </a:r>
          </a:p>
          <a:p>
            <a:pPr>
              <a:spcBef>
                <a:spcPct val="25000"/>
              </a:spcBef>
            </a:pPr>
            <a:r>
              <a:rPr lang="en-US" sz="2400" dirty="0"/>
              <a:t>modifiability: how to add the scheduling policy to the existing architecture</a:t>
            </a:r>
          </a:p>
          <a:p>
            <a:pPr>
              <a:spcBef>
                <a:spcPct val="25000"/>
              </a:spcBef>
            </a:pPr>
            <a:r>
              <a:rPr lang="en-US" sz="2400" dirty="0"/>
              <a:t>modifiability: how to change the scheduling policy in the future?</a:t>
            </a:r>
          </a:p>
        </p:txBody>
      </p:sp>
    </p:spTree>
    <p:extLst>
      <p:ext uri="{BB962C8B-B14F-4D97-AF65-F5344CB8AC3E}">
        <p14:creationId xmlns:p14="http://schemas.microsoft.com/office/powerpoint/2010/main" val="2702025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t>Tactics and Interactions - 7</a:t>
            </a:r>
          </a:p>
        </p:txBody>
      </p:sp>
      <p:grpSp>
        <p:nvGrpSpPr>
          <p:cNvPr id="24" name="Group 23"/>
          <p:cNvGrpSpPr/>
          <p:nvPr/>
        </p:nvGrpSpPr>
        <p:grpSpPr>
          <a:xfrm>
            <a:off x="3733801" y="1295400"/>
            <a:ext cx="6067425" cy="4737100"/>
            <a:chOff x="2209800" y="1295400"/>
            <a:chExt cx="6067425" cy="4737100"/>
          </a:xfrm>
        </p:grpSpPr>
        <p:sp>
          <p:nvSpPr>
            <p:cNvPr id="808963" name="Rectangle 3"/>
            <p:cNvSpPr>
              <a:spLocks noChangeArrowheads="1"/>
            </p:cNvSpPr>
            <p:nvPr/>
          </p:nvSpPr>
          <p:spPr bwMode="auto">
            <a:xfrm>
              <a:off x="3352800" y="1295400"/>
              <a:ext cx="2057400" cy="523875"/>
            </a:xfrm>
            <a:prstGeom prst="rect">
              <a:avLst/>
            </a:prstGeom>
            <a:solidFill>
              <a:schemeClr val="accent1"/>
            </a:solidFill>
            <a:ln w="9525">
              <a:solidFill>
                <a:schemeClr val="tx1"/>
              </a:solidFill>
              <a:miter lim="800000"/>
              <a:headEnd/>
              <a:tailEnd/>
            </a:ln>
            <a:effectLst/>
          </p:spPr>
          <p:txBody>
            <a:bodyPr wrap="none" anchor="ctr"/>
            <a:lstStyle/>
            <a:p>
              <a:pPr algn="ctr"/>
              <a:r>
                <a:rPr lang="en-US" sz="1400"/>
                <a:t>System</a:t>
              </a:r>
            </a:p>
          </p:txBody>
        </p:sp>
        <p:sp>
          <p:nvSpPr>
            <p:cNvPr id="808964" name="Line 4"/>
            <p:cNvSpPr>
              <a:spLocks noChangeShapeType="1"/>
            </p:cNvSpPr>
            <p:nvPr/>
          </p:nvSpPr>
          <p:spPr bwMode="auto">
            <a:xfrm>
              <a:off x="4419600" y="1819275"/>
              <a:ext cx="0" cy="230188"/>
            </a:xfrm>
            <a:prstGeom prst="line">
              <a:avLst/>
            </a:prstGeom>
            <a:noFill/>
            <a:ln w="9525">
              <a:solidFill>
                <a:schemeClr val="tx1"/>
              </a:solidFill>
              <a:round/>
              <a:headEnd/>
              <a:tailEnd/>
            </a:ln>
            <a:effectLst/>
          </p:spPr>
          <p:txBody>
            <a:bodyPr/>
            <a:lstStyle/>
            <a:p>
              <a:endParaRPr lang="en-US"/>
            </a:p>
          </p:txBody>
        </p:sp>
        <p:sp>
          <p:nvSpPr>
            <p:cNvPr id="808965" name="Oval 5"/>
            <p:cNvSpPr>
              <a:spLocks noChangeArrowheads="1"/>
            </p:cNvSpPr>
            <p:nvPr/>
          </p:nvSpPr>
          <p:spPr bwMode="auto">
            <a:xfrm>
              <a:off x="3429000" y="2049463"/>
              <a:ext cx="1981200" cy="277812"/>
            </a:xfrm>
            <a:prstGeom prst="ellipse">
              <a:avLst/>
            </a:prstGeom>
            <a:solidFill>
              <a:schemeClr val="accent1"/>
            </a:solidFill>
            <a:ln w="9525">
              <a:solidFill>
                <a:schemeClr val="tx1"/>
              </a:solidFill>
              <a:round/>
              <a:headEnd/>
              <a:tailEnd/>
            </a:ln>
            <a:effectLst/>
          </p:spPr>
          <p:txBody>
            <a:bodyPr wrap="none" anchor="ctr"/>
            <a:lstStyle/>
            <a:p>
              <a:pPr algn="ctr"/>
              <a:r>
                <a:rPr lang="en-US" sz="1400"/>
                <a:t>Ping/Echo</a:t>
              </a:r>
            </a:p>
          </p:txBody>
        </p:sp>
        <p:sp>
          <p:nvSpPr>
            <p:cNvPr id="808967" name="AutoShape 7"/>
            <p:cNvSpPr>
              <a:spLocks noChangeArrowheads="1"/>
            </p:cNvSpPr>
            <p:nvPr/>
          </p:nvSpPr>
          <p:spPr bwMode="auto">
            <a:xfrm>
              <a:off x="2209800" y="2665413"/>
              <a:ext cx="1295400" cy="4603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Add to </a:t>
              </a:r>
            </a:p>
            <a:p>
              <a:pPr algn="ctr"/>
              <a:r>
                <a:rPr lang="en-US" sz="1400"/>
                <a:t>system</a:t>
              </a:r>
            </a:p>
          </p:txBody>
        </p:sp>
        <p:sp>
          <p:nvSpPr>
            <p:cNvPr id="808968" name="Line 8"/>
            <p:cNvSpPr>
              <a:spLocks noChangeShapeType="1"/>
            </p:cNvSpPr>
            <p:nvPr/>
          </p:nvSpPr>
          <p:spPr bwMode="auto">
            <a:xfrm flipH="1">
              <a:off x="2895600" y="2327275"/>
              <a:ext cx="1524000" cy="338138"/>
            </a:xfrm>
            <a:prstGeom prst="line">
              <a:avLst/>
            </a:prstGeom>
            <a:noFill/>
            <a:ln w="9525">
              <a:solidFill>
                <a:schemeClr val="tx1"/>
              </a:solidFill>
              <a:round/>
              <a:headEnd/>
              <a:tailEnd/>
            </a:ln>
            <a:effectLst/>
          </p:spPr>
          <p:txBody>
            <a:bodyPr/>
            <a:lstStyle/>
            <a:p>
              <a:endParaRPr lang="en-US"/>
            </a:p>
          </p:txBody>
        </p:sp>
        <p:sp>
          <p:nvSpPr>
            <p:cNvPr id="808969" name="AutoShape 9"/>
            <p:cNvSpPr>
              <a:spLocks noChangeArrowheads="1"/>
            </p:cNvSpPr>
            <p:nvPr/>
          </p:nvSpPr>
          <p:spPr bwMode="auto">
            <a:xfrm>
              <a:off x="3771900" y="2665413"/>
              <a:ext cx="1295400" cy="4603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Ping</a:t>
              </a:r>
            </a:p>
            <a:p>
              <a:pPr algn="ctr"/>
              <a:r>
                <a:rPr lang="en-US" sz="1400"/>
                <a:t>flood</a:t>
              </a:r>
            </a:p>
          </p:txBody>
        </p:sp>
        <p:sp>
          <p:nvSpPr>
            <p:cNvPr id="808970" name="Line 10"/>
            <p:cNvSpPr>
              <a:spLocks noChangeShapeType="1"/>
            </p:cNvSpPr>
            <p:nvPr/>
          </p:nvSpPr>
          <p:spPr bwMode="auto">
            <a:xfrm>
              <a:off x="4419600" y="2327275"/>
              <a:ext cx="0" cy="338138"/>
            </a:xfrm>
            <a:prstGeom prst="line">
              <a:avLst/>
            </a:prstGeom>
            <a:noFill/>
            <a:ln w="9525">
              <a:solidFill>
                <a:schemeClr val="tx1"/>
              </a:solidFill>
              <a:round/>
              <a:headEnd/>
              <a:tailEnd/>
            </a:ln>
            <a:effectLst/>
          </p:spPr>
          <p:txBody>
            <a:bodyPr/>
            <a:lstStyle/>
            <a:p>
              <a:endParaRPr lang="en-US"/>
            </a:p>
          </p:txBody>
        </p:sp>
        <p:sp>
          <p:nvSpPr>
            <p:cNvPr id="808971" name="AutoShape 11"/>
            <p:cNvSpPr>
              <a:spLocks noChangeArrowheads="1"/>
            </p:cNvSpPr>
            <p:nvPr/>
          </p:nvSpPr>
          <p:spPr bwMode="auto">
            <a:xfrm>
              <a:off x="5334000" y="2665413"/>
              <a:ext cx="1295400" cy="4603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Performance</a:t>
              </a:r>
            </a:p>
            <a:p>
              <a:pPr algn="ctr"/>
              <a:r>
                <a:rPr lang="en-US" sz="1400"/>
                <a:t>overhead</a:t>
              </a:r>
            </a:p>
          </p:txBody>
        </p:sp>
        <p:sp>
          <p:nvSpPr>
            <p:cNvPr id="808972" name="Line 12"/>
            <p:cNvSpPr>
              <a:spLocks noChangeShapeType="1"/>
            </p:cNvSpPr>
            <p:nvPr/>
          </p:nvSpPr>
          <p:spPr bwMode="auto">
            <a:xfrm>
              <a:off x="4419600" y="2327275"/>
              <a:ext cx="1600200" cy="338138"/>
            </a:xfrm>
            <a:prstGeom prst="line">
              <a:avLst/>
            </a:prstGeom>
            <a:noFill/>
            <a:ln w="9525">
              <a:solidFill>
                <a:schemeClr val="tx1"/>
              </a:solidFill>
              <a:round/>
              <a:headEnd/>
              <a:tailEnd/>
            </a:ln>
            <a:effectLst/>
          </p:spPr>
          <p:txBody>
            <a:bodyPr/>
            <a:lstStyle/>
            <a:p>
              <a:endParaRPr lang="en-US"/>
            </a:p>
          </p:txBody>
        </p:sp>
        <p:sp>
          <p:nvSpPr>
            <p:cNvPr id="808973" name="Line 13"/>
            <p:cNvSpPr>
              <a:spLocks noChangeShapeType="1"/>
            </p:cNvSpPr>
            <p:nvPr/>
          </p:nvSpPr>
          <p:spPr bwMode="auto">
            <a:xfrm>
              <a:off x="6019800" y="3111500"/>
              <a:ext cx="0" cy="368300"/>
            </a:xfrm>
            <a:prstGeom prst="line">
              <a:avLst/>
            </a:prstGeom>
            <a:noFill/>
            <a:ln w="9525">
              <a:solidFill>
                <a:schemeClr val="tx1"/>
              </a:solidFill>
              <a:round/>
              <a:headEnd/>
              <a:tailEnd/>
            </a:ln>
            <a:effectLst/>
          </p:spPr>
          <p:txBody>
            <a:bodyPr/>
            <a:lstStyle/>
            <a:p>
              <a:endParaRPr lang="en-US"/>
            </a:p>
          </p:txBody>
        </p:sp>
        <p:sp>
          <p:nvSpPr>
            <p:cNvPr id="808974" name="Oval 14"/>
            <p:cNvSpPr>
              <a:spLocks noChangeArrowheads="1"/>
            </p:cNvSpPr>
            <p:nvPr/>
          </p:nvSpPr>
          <p:spPr bwMode="auto">
            <a:xfrm>
              <a:off x="5029200" y="3249613"/>
              <a:ext cx="2057400" cy="492125"/>
            </a:xfrm>
            <a:prstGeom prst="ellipse">
              <a:avLst/>
            </a:prstGeom>
            <a:solidFill>
              <a:schemeClr val="accent1"/>
            </a:solidFill>
            <a:ln w="9525">
              <a:solidFill>
                <a:schemeClr val="tx1"/>
              </a:solidFill>
              <a:round/>
              <a:headEnd/>
              <a:tailEnd/>
            </a:ln>
            <a:effectLst/>
          </p:spPr>
          <p:txBody>
            <a:bodyPr wrap="none" anchor="ctr"/>
            <a:lstStyle/>
            <a:p>
              <a:pPr algn="ctr"/>
              <a:r>
                <a:rPr lang="en-US" sz="1400"/>
                <a:t>Increase Available</a:t>
              </a:r>
            </a:p>
            <a:p>
              <a:pPr algn="ctr"/>
              <a:r>
                <a:rPr lang="en-US" sz="1400"/>
                <a:t>Resources</a:t>
              </a:r>
            </a:p>
          </p:txBody>
        </p:sp>
        <p:sp>
          <p:nvSpPr>
            <p:cNvPr id="808975" name="AutoShape 15"/>
            <p:cNvSpPr>
              <a:spLocks noChangeArrowheads="1"/>
            </p:cNvSpPr>
            <p:nvPr/>
          </p:nvSpPr>
          <p:spPr bwMode="auto">
            <a:xfrm>
              <a:off x="4724400" y="4110038"/>
              <a:ext cx="1295400" cy="46196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Cost</a:t>
              </a:r>
            </a:p>
          </p:txBody>
        </p:sp>
        <p:sp>
          <p:nvSpPr>
            <p:cNvPr id="808976" name="Line 16"/>
            <p:cNvSpPr>
              <a:spLocks noChangeShapeType="1"/>
            </p:cNvSpPr>
            <p:nvPr/>
          </p:nvSpPr>
          <p:spPr bwMode="auto">
            <a:xfrm flipH="1">
              <a:off x="5410200" y="3757613"/>
              <a:ext cx="609600" cy="352425"/>
            </a:xfrm>
            <a:prstGeom prst="line">
              <a:avLst/>
            </a:prstGeom>
            <a:noFill/>
            <a:ln w="9525">
              <a:solidFill>
                <a:schemeClr val="tx1"/>
              </a:solidFill>
              <a:round/>
              <a:headEnd/>
              <a:tailEnd/>
            </a:ln>
            <a:effectLst/>
          </p:spPr>
          <p:txBody>
            <a:bodyPr/>
            <a:lstStyle/>
            <a:p>
              <a:endParaRPr lang="en-US"/>
            </a:p>
          </p:txBody>
        </p:sp>
        <p:sp>
          <p:nvSpPr>
            <p:cNvPr id="808977" name="AutoShape 17"/>
            <p:cNvSpPr>
              <a:spLocks noChangeArrowheads="1"/>
            </p:cNvSpPr>
            <p:nvPr/>
          </p:nvSpPr>
          <p:spPr bwMode="auto">
            <a:xfrm>
              <a:off x="6172200" y="4110038"/>
              <a:ext cx="1295400" cy="46196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Resource</a:t>
              </a:r>
            </a:p>
            <a:p>
              <a:pPr algn="ctr"/>
              <a:r>
                <a:rPr lang="en-US" sz="1400"/>
                <a:t>Utilization</a:t>
              </a:r>
            </a:p>
          </p:txBody>
        </p:sp>
        <p:sp>
          <p:nvSpPr>
            <p:cNvPr id="808978" name="Line 18"/>
            <p:cNvSpPr>
              <a:spLocks noChangeShapeType="1"/>
            </p:cNvSpPr>
            <p:nvPr/>
          </p:nvSpPr>
          <p:spPr bwMode="auto">
            <a:xfrm>
              <a:off x="6019800" y="3757613"/>
              <a:ext cx="838200" cy="352425"/>
            </a:xfrm>
            <a:prstGeom prst="line">
              <a:avLst/>
            </a:prstGeom>
            <a:noFill/>
            <a:ln w="9525">
              <a:solidFill>
                <a:schemeClr val="tx1"/>
              </a:solidFill>
              <a:round/>
              <a:headEnd/>
              <a:tailEnd/>
            </a:ln>
            <a:effectLst/>
          </p:spPr>
          <p:txBody>
            <a:bodyPr/>
            <a:lstStyle/>
            <a:p>
              <a:endParaRPr lang="en-US"/>
            </a:p>
          </p:txBody>
        </p:sp>
        <p:sp>
          <p:nvSpPr>
            <p:cNvPr id="808980" name="Line 20"/>
            <p:cNvSpPr>
              <a:spLocks noChangeShapeType="1"/>
            </p:cNvSpPr>
            <p:nvPr/>
          </p:nvSpPr>
          <p:spPr bwMode="auto">
            <a:xfrm>
              <a:off x="6829425" y="4572000"/>
              <a:ext cx="0" cy="368300"/>
            </a:xfrm>
            <a:prstGeom prst="line">
              <a:avLst/>
            </a:prstGeom>
            <a:noFill/>
            <a:ln w="9525">
              <a:solidFill>
                <a:schemeClr val="tx1"/>
              </a:solidFill>
              <a:round/>
              <a:headEnd/>
              <a:tailEnd/>
            </a:ln>
            <a:effectLst/>
          </p:spPr>
          <p:txBody>
            <a:bodyPr/>
            <a:lstStyle/>
            <a:p>
              <a:endParaRPr lang="en-US"/>
            </a:p>
          </p:txBody>
        </p:sp>
        <p:sp>
          <p:nvSpPr>
            <p:cNvPr id="808981" name="Oval 21"/>
            <p:cNvSpPr>
              <a:spLocks noChangeArrowheads="1"/>
            </p:cNvSpPr>
            <p:nvPr/>
          </p:nvSpPr>
          <p:spPr bwMode="auto">
            <a:xfrm>
              <a:off x="5838825" y="4710113"/>
              <a:ext cx="2057400" cy="492125"/>
            </a:xfrm>
            <a:prstGeom prst="ellipse">
              <a:avLst/>
            </a:prstGeom>
            <a:solidFill>
              <a:schemeClr val="accent1"/>
            </a:solidFill>
            <a:ln w="9525">
              <a:solidFill>
                <a:schemeClr val="tx1"/>
              </a:solidFill>
              <a:round/>
              <a:headEnd/>
              <a:tailEnd/>
            </a:ln>
            <a:effectLst/>
          </p:spPr>
          <p:txBody>
            <a:bodyPr wrap="none" anchor="ctr"/>
            <a:lstStyle/>
            <a:p>
              <a:pPr algn="ctr"/>
              <a:r>
                <a:rPr lang="en-US" sz="1400"/>
                <a:t>Scheduling</a:t>
              </a:r>
            </a:p>
            <a:p>
              <a:pPr algn="ctr"/>
              <a:r>
                <a:rPr lang="en-US" sz="1400"/>
                <a:t>Policy</a:t>
              </a:r>
            </a:p>
          </p:txBody>
        </p:sp>
        <p:sp>
          <p:nvSpPr>
            <p:cNvPr id="808982" name="AutoShape 22"/>
            <p:cNvSpPr>
              <a:spLocks noChangeArrowheads="1"/>
            </p:cNvSpPr>
            <p:nvPr/>
          </p:nvSpPr>
          <p:spPr bwMode="auto">
            <a:xfrm>
              <a:off x="5534025" y="5570538"/>
              <a:ext cx="1295400" cy="46196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Add to</a:t>
              </a:r>
            </a:p>
            <a:p>
              <a:pPr algn="ctr"/>
              <a:r>
                <a:rPr lang="en-US" sz="1400"/>
                <a:t>system</a:t>
              </a:r>
            </a:p>
          </p:txBody>
        </p:sp>
        <p:sp>
          <p:nvSpPr>
            <p:cNvPr id="808983" name="Line 23"/>
            <p:cNvSpPr>
              <a:spLocks noChangeShapeType="1"/>
            </p:cNvSpPr>
            <p:nvPr/>
          </p:nvSpPr>
          <p:spPr bwMode="auto">
            <a:xfrm flipH="1">
              <a:off x="6219825" y="5218113"/>
              <a:ext cx="609600" cy="352425"/>
            </a:xfrm>
            <a:prstGeom prst="line">
              <a:avLst/>
            </a:prstGeom>
            <a:noFill/>
            <a:ln w="9525">
              <a:solidFill>
                <a:schemeClr val="tx1"/>
              </a:solidFill>
              <a:round/>
              <a:headEnd/>
              <a:tailEnd/>
            </a:ln>
            <a:effectLst/>
          </p:spPr>
          <p:txBody>
            <a:bodyPr/>
            <a:lstStyle/>
            <a:p>
              <a:endParaRPr lang="en-US"/>
            </a:p>
          </p:txBody>
        </p:sp>
        <p:sp>
          <p:nvSpPr>
            <p:cNvPr id="808984" name="AutoShape 24"/>
            <p:cNvSpPr>
              <a:spLocks noChangeArrowheads="1"/>
            </p:cNvSpPr>
            <p:nvPr/>
          </p:nvSpPr>
          <p:spPr bwMode="auto">
            <a:xfrm>
              <a:off x="6981825" y="5570538"/>
              <a:ext cx="1295400" cy="46196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400"/>
                <a:t>Modify</a:t>
              </a:r>
            </a:p>
            <a:p>
              <a:pPr algn="ctr"/>
              <a:r>
                <a:rPr lang="en-US" sz="1400"/>
                <a:t>policy</a:t>
              </a:r>
            </a:p>
          </p:txBody>
        </p:sp>
        <p:sp>
          <p:nvSpPr>
            <p:cNvPr id="808985" name="Line 25"/>
            <p:cNvSpPr>
              <a:spLocks noChangeShapeType="1"/>
            </p:cNvSpPr>
            <p:nvPr/>
          </p:nvSpPr>
          <p:spPr bwMode="auto">
            <a:xfrm>
              <a:off x="6829425" y="5218113"/>
              <a:ext cx="838200" cy="352425"/>
            </a:xfrm>
            <a:prstGeom prst="line">
              <a:avLst/>
            </a:prstGeom>
            <a:noFill/>
            <a:ln w="9525">
              <a:solidFill>
                <a:schemeClr val="tx1"/>
              </a:solidFill>
              <a:round/>
              <a:headEnd/>
              <a:tailEnd/>
            </a:ln>
            <a:effectLst/>
          </p:spPr>
          <p:txBody>
            <a:bodyPr/>
            <a:lstStyle/>
            <a:p>
              <a:endParaRPr lang="en-US"/>
            </a:p>
          </p:txBody>
        </p:sp>
      </p:grpSp>
    </p:spTree>
    <p:extLst>
      <p:ext uri="{BB962C8B-B14F-4D97-AF65-F5344CB8AC3E}">
        <p14:creationId xmlns:p14="http://schemas.microsoft.com/office/powerpoint/2010/main" val="17834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t>Tactics and Interactions - 8</a:t>
            </a:r>
          </a:p>
        </p:txBody>
      </p:sp>
      <p:sp>
        <p:nvSpPr>
          <p:cNvPr id="811011" name="Rectangle 3"/>
          <p:cNvSpPr>
            <a:spLocks noGrp="1" noChangeArrowheads="1"/>
          </p:cNvSpPr>
          <p:nvPr>
            <p:ph type="body" idx="1"/>
          </p:nvPr>
        </p:nvSpPr>
        <p:spPr/>
        <p:txBody>
          <a:bodyPr/>
          <a:lstStyle/>
          <a:p>
            <a:pPr>
              <a:spcBef>
                <a:spcPct val="25000"/>
              </a:spcBef>
              <a:buFont typeface="Wingdings" pitchFamily="2" charset="2"/>
              <a:buNone/>
            </a:pPr>
            <a:r>
              <a:rPr lang="en-US" dirty="0"/>
              <a:t>A tactic to address the addition of the scheduler to the system is “Use an Intermediary”.</a:t>
            </a:r>
          </a:p>
          <a:p>
            <a:pPr>
              <a:spcBef>
                <a:spcPct val="25000"/>
              </a:spcBef>
              <a:buFont typeface="Wingdings" pitchFamily="2" charset="2"/>
              <a:buNone/>
            </a:pPr>
            <a:r>
              <a:rPr lang="en-US" dirty="0"/>
              <a:t>Common side effects of Use an Intermediary are:</a:t>
            </a:r>
          </a:p>
          <a:p>
            <a:pPr>
              <a:spcBef>
                <a:spcPct val="25000"/>
              </a:spcBef>
            </a:pPr>
            <a:r>
              <a:rPr lang="en-US" sz="2400" dirty="0"/>
              <a:t>modifiability: how to ensure that all communication passes through the intermediary?</a:t>
            </a:r>
          </a:p>
        </p:txBody>
      </p:sp>
    </p:spTree>
    <p:extLst>
      <p:ext uri="{BB962C8B-B14F-4D97-AF65-F5344CB8AC3E}">
        <p14:creationId xmlns:p14="http://schemas.microsoft.com/office/powerpoint/2010/main" val="295020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386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Physiological Structures</a:t>
            </a:r>
          </a:p>
        </p:txBody>
      </p:sp>
      <p:pic>
        <p:nvPicPr>
          <p:cNvPr id="63385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935928"/>
            <a:ext cx="6780700" cy="498381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DC0C279C-E702-4B81-9AF3-1F50BC1688CA}" type="slidenum">
              <a:rPr lang="en-US">
                <a:solidFill>
                  <a:schemeClr val="tx1">
                    <a:alpha val="80000"/>
                  </a:schemeClr>
                </a:solidFill>
              </a:rPr>
              <a:pPr>
                <a:spcAft>
                  <a:spcPts val="600"/>
                </a:spcAft>
                <a:defRPr/>
              </a:pPr>
              <a:t>7</a:t>
            </a:fld>
            <a:endParaRPr lang="en-US">
              <a:solidFill>
                <a:schemeClr val="tx1">
                  <a:alpha val="80000"/>
                </a:schemeClr>
              </a:solidFill>
            </a:endParaRPr>
          </a:p>
        </p:txBody>
      </p:sp>
    </p:spTree>
    <p:extLst>
      <p:ext uri="{BB962C8B-B14F-4D97-AF65-F5344CB8AC3E}">
        <p14:creationId xmlns:p14="http://schemas.microsoft.com/office/powerpoint/2010/main" val="517950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title"/>
          </p:nvPr>
        </p:nvSpPr>
        <p:spPr/>
        <p:txBody>
          <a:bodyPr/>
          <a:lstStyle/>
          <a:p>
            <a:r>
              <a:rPr lang="en-US"/>
              <a:t>Tactics and Interactions - 9</a:t>
            </a:r>
          </a:p>
        </p:txBody>
      </p:sp>
      <p:grpSp>
        <p:nvGrpSpPr>
          <p:cNvPr id="28" name="Group 27"/>
          <p:cNvGrpSpPr/>
          <p:nvPr/>
        </p:nvGrpSpPr>
        <p:grpSpPr>
          <a:xfrm>
            <a:off x="3200401" y="1066801"/>
            <a:ext cx="6067425" cy="4532313"/>
            <a:chOff x="1676400" y="1066800"/>
            <a:chExt cx="6067425" cy="4532313"/>
          </a:xfrm>
        </p:grpSpPr>
        <p:sp>
          <p:nvSpPr>
            <p:cNvPr id="813059" name="Rectangle 3"/>
            <p:cNvSpPr>
              <a:spLocks noChangeArrowheads="1"/>
            </p:cNvSpPr>
            <p:nvPr/>
          </p:nvSpPr>
          <p:spPr bwMode="auto">
            <a:xfrm>
              <a:off x="2819400" y="1066800"/>
              <a:ext cx="2057400" cy="387350"/>
            </a:xfrm>
            <a:prstGeom prst="rect">
              <a:avLst/>
            </a:prstGeom>
            <a:solidFill>
              <a:schemeClr val="accent1"/>
            </a:solidFill>
            <a:ln w="9525">
              <a:solidFill>
                <a:schemeClr val="tx1"/>
              </a:solidFill>
              <a:miter lim="800000"/>
              <a:headEnd/>
              <a:tailEnd/>
            </a:ln>
            <a:effectLst/>
          </p:spPr>
          <p:txBody>
            <a:bodyPr wrap="none" anchor="ctr"/>
            <a:lstStyle/>
            <a:p>
              <a:pPr algn="ctr">
                <a:lnSpc>
                  <a:spcPct val="80000"/>
                </a:lnSpc>
              </a:pPr>
              <a:r>
                <a:rPr lang="en-US" sz="1400"/>
                <a:t>System</a:t>
              </a:r>
            </a:p>
          </p:txBody>
        </p:sp>
        <p:sp>
          <p:nvSpPr>
            <p:cNvPr id="813060" name="Line 4"/>
            <p:cNvSpPr>
              <a:spLocks noChangeShapeType="1"/>
            </p:cNvSpPr>
            <p:nvPr/>
          </p:nvSpPr>
          <p:spPr bwMode="auto">
            <a:xfrm>
              <a:off x="3886200" y="1454150"/>
              <a:ext cx="0" cy="169863"/>
            </a:xfrm>
            <a:prstGeom prst="line">
              <a:avLst/>
            </a:prstGeom>
            <a:noFill/>
            <a:ln w="9525">
              <a:solidFill>
                <a:schemeClr val="tx1"/>
              </a:solidFill>
              <a:round/>
              <a:headEnd/>
              <a:tailEnd/>
            </a:ln>
            <a:effectLst/>
          </p:spPr>
          <p:txBody>
            <a:bodyPr/>
            <a:lstStyle/>
            <a:p>
              <a:endParaRPr lang="en-US"/>
            </a:p>
          </p:txBody>
        </p:sp>
        <p:sp>
          <p:nvSpPr>
            <p:cNvPr id="813061" name="Oval 5"/>
            <p:cNvSpPr>
              <a:spLocks noChangeArrowheads="1"/>
            </p:cNvSpPr>
            <p:nvPr/>
          </p:nvSpPr>
          <p:spPr bwMode="auto">
            <a:xfrm>
              <a:off x="2895600" y="1624013"/>
              <a:ext cx="1981200" cy="206375"/>
            </a:xfrm>
            <a:prstGeom prst="ellipse">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Ping/Echo</a:t>
              </a:r>
            </a:p>
          </p:txBody>
        </p:sp>
        <p:sp>
          <p:nvSpPr>
            <p:cNvPr id="813062" name="AutoShape 6"/>
            <p:cNvSpPr>
              <a:spLocks noChangeArrowheads="1"/>
            </p:cNvSpPr>
            <p:nvPr/>
          </p:nvSpPr>
          <p:spPr bwMode="auto">
            <a:xfrm>
              <a:off x="1676400" y="2081213"/>
              <a:ext cx="1295400" cy="33972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Add to </a:t>
              </a:r>
            </a:p>
            <a:p>
              <a:pPr algn="ctr">
                <a:lnSpc>
                  <a:spcPct val="80000"/>
                </a:lnSpc>
              </a:pPr>
              <a:r>
                <a:rPr lang="en-US" sz="1400"/>
                <a:t>system</a:t>
              </a:r>
            </a:p>
          </p:txBody>
        </p:sp>
        <p:sp>
          <p:nvSpPr>
            <p:cNvPr id="813063" name="Line 7"/>
            <p:cNvSpPr>
              <a:spLocks noChangeShapeType="1"/>
            </p:cNvSpPr>
            <p:nvPr/>
          </p:nvSpPr>
          <p:spPr bwMode="auto">
            <a:xfrm flipH="1">
              <a:off x="2362200" y="1830388"/>
              <a:ext cx="1524000" cy="250825"/>
            </a:xfrm>
            <a:prstGeom prst="line">
              <a:avLst/>
            </a:prstGeom>
            <a:noFill/>
            <a:ln w="9525">
              <a:solidFill>
                <a:schemeClr val="tx1"/>
              </a:solidFill>
              <a:round/>
              <a:headEnd/>
              <a:tailEnd/>
            </a:ln>
            <a:effectLst/>
          </p:spPr>
          <p:txBody>
            <a:bodyPr/>
            <a:lstStyle/>
            <a:p>
              <a:endParaRPr lang="en-US"/>
            </a:p>
          </p:txBody>
        </p:sp>
        <p:sp>
          <p:nvSpPr>
            <p:cNvPr id="813064" name="AutoShape 8"/>
            <p:cNvSpPr>
              <a:spLocks noChangeArrowheads="1"/>
            </p:cNvSpPr>
            <p:nvPr/>
          </p:nvSpPr>
          <p:spPr bwMode="auto">
            <a:xfrm>
              <a:off x="3238500" y="2081213"/>
              <a:ext cx="1295400" cy="33972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Ping</a:t>
              </a:r>
            </a:p>
            <a:p>
              <a:pPr algn="ctr">
                <a:lnSpc>
                  <a:spcPct val="80000"/>
                </a:lnSpc>
              </a:pPr>
              <a:r>
                <a:rPr lang="en-US" sz="1400"/>
                <a:t>flood</a:t>
              </a:r>
            </a:p>
          </p:txBody>
        </p:sp>
        <p:sp>
          <p:nvSpPr>
            <p:cNvPr id="813065" name="Line 9"/>
            <p:cNvSpPr>
              <a:spLocks noChangeShapeType="1"/>
            </p:cNvSpPr>
            <p:nvPr/>
          </p:nvSpPr>
          <p:spPr bwMode="auto">
            <a:xfrm>
              <a:off x="3886200" y="1830388"/>
              <a:ext cx="0" cy="250825"/>
            </a:xfrm>
            <a:prstGeom prst="line">
              <a:avLst/>
            </a:prstGeom>
            <a:noFill/>
            <a:ln w="9525">
              <a:solidFill>
                <a:schemeClr val="tx1"/>
              </a:solidFill>
              <a:round/>
              <a:headEnd/>
              <a:tailEnd/>
            </a:ln>
            <a:effectLst/>
          </p:spPr>
          <p:txBody>
            <a:bodyPr/>
            <a:lstStyle/>
            <a:p>
              <a:endParaRPr lang="en-US"/>
            </a:p>
          </p:txBody>
        </p:sp>
        <p:sp>
          <p:nvSpPr>
            <p:cNvPr id="813066" name="AutoShape 10"/>
            <p:cNvSpPr>
              <a:spLocks noChangeArrowheads="1"/>
            </p:cNvSpPr>
            <p:nvPr/>
          </p:nvSpPr>
          <p:spPr bwMode="auto">
            <a:xfrm>
              <a:off x="4800600" y="2081213"/>
              <a:ext cx="1295400" cy="33972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Performance</a:t>
              </a:r>
            </a:p>
            <a:p>
              <a:pPr algn="ctr">
                <a:lnSpc>
                  <a:spcPct val="80000"/>
                </a:lnSpc>
              </a:pPr>
              <a:r>
                <a:rPr lang="en-US" sz="1400"/>
                <a:t>overhead</a:t>
              </a:r>
            </a:p>
          </p:txBody>
        </p:sp>
        <p:sp>
          <p:nvSpPr>
            <p:cNvPr id="813067" name="Line 11"/>
            <p:cNvSpPr>
              <a:spLocks noChangeShapeType="1"/>
            </p:cNvSpPr>
            <p:nvPr/>
          </p:nvSpPr>
          <p:spPr bwMode="auto">
            <a:xfrm>
              <a:off x="3886200" y="1830388"/>
              <a:ext cx="1600200" cy="250825"/>
            </a:xfrm>
            <a:prstGeom prst="line">
              <a:avLst/>
            </a:prstGeom>
            <a:noFill/>
            <a:ln w="9525">
              <a:solidFill>
                <a:schemeClr val="tx1"/>
              </a:solidFill>
              <a:round/>
              <a:headEnd/>
              <a:tailEnd/>
            </a:ln>
            <a:effectLst/>
          </p:spPr>
          <p:txBody>
            <a:bodyPr/>
            <a:lstStyle/>
            <a:p>
              <a:endParaRPr lang="en-US"/>
            </a:p>
          </p:txBody>
        </p:sp>
        <p:sp>
          <p:nvSpPr>
            <p:cNvPr id="813068" name="Line 12"/>
            <p:cNvSpPr>
              <a:spLocks noChangeShapeType="1"/>
            </p:cNvSpPr>
            <p:nvPr/>
          </p:nvSpPr>
          <p:spPr bwMode="auto">
            <a:xfrm>
              <a:off x="5486400" y="2409825"/>
              <a:ext cx="0" cy="273050"/>
            </a:xfrm>
            <a:prstGeom prst="line">
              <a:avLst/>
            </a:prstGeom>
            <a:noFill/>
            <a:ln w="9525">
              <a:solidFill>
                <a:schemeClr val="tx1"/>
              </a:solidFill>
              <a:round/>
              <a:headEnd/>
              <a:tailEnd/>
            </a:ln>
            <a:effectLst/>
          </p:spPr>
          <p:txBody>
            <a:bodyPr/>
            <a:lstStyle/>
            <a:p>
              <a:endParaRPr lang="en-US"/>
            </a:p>
          </p:txBody>
        </p:sp>
        <p:sp>
          <p:nvSpPr>
            <p:cNvPr id="813069" name="Oval 13"/>
            <p:cNvSpPr>
              <a:spLocks noChangeArrowheads="1"/>
            </p:cNvSpPr>
            <p:nvPr/>
          </p:nvSpPr>
          <p:spPr bwMode="auto">
            <a:xfrm>
              <a:off x="4495800" y="2513013"/>
              <a:ext cx="2057400" cy="363537"/>
            </a:xfrm>
            <a:prstGeom prst="ellipse">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Increase Available</a:t>
              </a:r>
            </a:p>
            <a:p>
              <a:pPr algn="ctr">
                <a:lnSpc>
                  <a:spcPct val="80000"/>
                </a:lnSpc>
              </a:pPr>
              <a:r>
                <a:rPr lang="en-US" sz="1400"/>
                <a:t>Resources</a:t>
              </a:r>
            </a:p>
          </p:txBody>
        </p:sp>
        <p:sp>
          <p:nvSpPr>
            <p:cNvPr id="813070" name="AutoShape 14"/>
            <p:cNvSpPr>
              <a:spLocks noChangeArrowheads="1"/>
            </p:cNvSpPr>
            <p:nvPr/>
          </p:nvSpPr>
          <p:spPr bwMode="auto">
            <a:xfrm>
              <a:off x="4191000" y="3149600"/>
              <a:ext cx="1295400" cy="341313"/>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Cost</a:t>
              </a:r>
            </a:p>
          </p:txBody>
        </p:sp>
        <p:sp>
          <p:nvSpPr>
            <p:cNvPr id="813071" name="Line 15"/>
            <p:cNvSpPr>
              <a:spLocks noChangeShapeType="1"/>
            </p:cNvSpPr>
            <p:nvPr/>
          </p:nvSpPr>
          <p:spPr bwMode="auto">
            <a:xfrm flipH="1">
              <a:off x="4876800" y="2889250"/>
              <a:ext cx="609600" cy="260350"/>
            </a:xfrm>
            <a:prstGeom prst="line">
              <a:avLst/>
            </a:prstGeom>
            <a:noFill/>
            <a:ln w="9525">
              <a:solidFill>
                <a:schemeClr val="tx1"/>
              </a:solidFill>
              <a:round/>
              <a:headEnd/>
              <a:tailEnd/>
            </a:ln>
            <a:effectLst/>
          </p:spPr>
          <p:txBody>
            <a:bodyPr/>
            <a:lstStyle/>
            <a:p>
              <a:endParaRPr lang="en-US"/>
            </a:p>
          </p:txBody>
        </p:sp>
        <p:sp>
          <p:nvSpPr>
            <p:cNvPr id="813072" name="AutoShape 16"/>
            <p:cNvSpPr>
              <a:spLocks noChangeArrowheads="1"/>
            </p:cNvSpPr>
            <p:nvPr/>
          </p:nvSpPr>
          <p:spPr bwMode="auto">
            <a:xfrm>
              <a:off x="5638800" y="3149600"/>
              <a:ext cx="1295400" cy="341313"/>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Resource</a:t>
              </a:r>
            </a:p>
            <a:p>
              <a:pPr algn="ctr">
                <a:lnSpc>
                  <a:spcPct val="80000"/>
                </a:lnSpc>
              </a:pPr>
              <a:r>
                <a:rPr lang="en-US" sz="1400"/>
                <a:t>Utilization</a:t>
              </a:r>
            </a:p>
          </p:txBody>
        </p:sp>
        <p:sp>
          <p:nvSpPr>
            <p:cNvPr id="813073" name="Line 17"/>
            <p:cNvSpPr>
              <a:spLocks noChangeShapeType="1"/>
            </p:cNvSpPr>
            <p:nvPr/>
          </p:nvSpPr>
          <p:spPr bwMode="auto">
            <a:xfrm>
              <a:off x="5486400" y="2889250"/>
              <a:ext cx="838200" cy="260350"/>
            </a:xfrm>
            <a:prstGeom prst="line">
              <a:avLst/>
            </a:prstGeom>
            <a:noFill/>
            <a:ln w="9525">
              <a:solidFill>
                <a:schemeClr val="tx1"/>
              </a:solidFill>
              <a:round/>
              <a:headEnd/>
              <a:tailEnd/>
            </a:ln>
            <a:effectLst/>
          </p:spPr>
          <p:txBody>
            <a:bodyPr/>
            <a:lstStyle/>
            <a:p>
              <a:endParaRPr lang="en-US"/>
            </a:p>
          </p:txBody>
        </p:sp>
        <p:sp>
          <p:nvSpPr>
            <p:cNvPr id="813074" name="Line 18"/>
            <p:cNvSpPr>
              <a:spLocks noChangeShapeType="1"/>
            </p:cNvSpPr>
            <p:nvPr/>
          </p:nvSpPr>
          <p:spPr bwMode="auto">
            <a:xfrm>
              <a:off x="6296025" y="3490913"/>
              <a:ext cx="0" cy="273050"/>
            </a:xfrm>
            <a:prstGeom prst="line">
              <a:avLst/>
            </a:prstGeom>
            <a:noFill/>
            <a:ln w="9525">
              <a:solidFill>
                <a:schemeClr val="tx1"/>
              </a:solidFill>
              <a:round/>
              <a:headEnd/>
              <a:tailEnd/>
            </a:ln>
            <a:effectLst/>
          </p:spPr>
          <p:txBody>
            <a:bodyPr/>
            <a:lstStyle/>
            <a:p>
              <a:endParaRPr lang="en-US"/>
            </a:p>
          </p:txBody>
        </p:sp>
        <p:sp>
          <p:nvSpPr>
            <p:cNvPr id="813075" name="Oval 19"/>
            <p:cNvSpPr>
              <a:spLocks noChangeArrowheads="1"/>
            </p:cNvSpPr>
            <p:nvPr/>
          </p:nvSpPr>
          <p:spPr bwMode="auto">
            <a:xfrm>
              <a:off x="5305425" y="3594100"/>
              <a:ext cx="2057400" cy="363538"/>
            </a:xfrm>
            <a:prstGeom prst="ellipse">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Scheduling</a:t>
              </a:r>
            </a:p>
            <a:p>
              <a:pPr algn="ctr">
                <a:lnSpc>
                  <a:spcPct val="80000"/>
                </a:lnSpc>
              </a:pPr>
              <a:r>
                <a:rPr lang="en-US" sz="1400"/>
                <a:t>Policy</a:t>
              </a:r>
            </a:p>
          </p:txBody>
        </p:sp>
        <p:sp>
          <p:nvSpPr>
            <p:cNvPr id="813076" name="AutoShape 20"/>
            <p:cNvSpPr>
              <a:spLocks noChangeArrowheads="1"/>
            </p:cNvSpPr>
            <p:nvPr/>
          </p:nvSpPr>
          <p:spPr bwMode="auto">
            <a:xfrm>
              <a:off x="5000625" y="4230688"/>
              <a:ext cx="1295400" cy="34131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Add to</a:t>
              </a:r>
            </a:p>
            <a:p>
              <a:pPr algn="ctr">
                <a:lnSpc>
                  <a:spcPct val="80000"/>
                </a:lnSpc>
              </a:pPr>
              <a:r>
                <a:rPr lang="en-US" sz="1400"/>
                <a:t>system</a:t>
              </a:r>
            </a:p>
          </p:txBody>
        </p:sp>
        <p:sp>
          <p:nvSpPr>
            <p:cNvPr id="813077" name="Line 21"/>
            <p:cNvSpPr>
              <a:spLocks noChangeShapeType="1"/>
            </p:cNvSpPr>
            <p:nvPr/>
          </p:nvSpPr>
          <p:spPr bwMode="auto">
            <a:xfrm flipH="1">
              <a:off x="5686425" y="3968750"/>
              <a:ext cx="609600" cy="261938"/>
            </a:xfrm>
            <a:prstGeom prst="line">
              <a:avLst/>
            </a:prstGeom>
            <a:noFill/>
            <a:ln w="9525">
              <a:solidFill>
                <a:schemeClr val="tx1"/>
              </a:solidFill>
              <a:round/>
              <a:headEnd/>
              <a:tailEnd/>
            </a:ln>
            <a:effectLst/>
          </p:spPr>
          <p:txBody>
            <a:bodyPr/>
            <a:lstStyle/>
            <a:p>
              <a:endParaRPr lang="en-US"/>
            </a:p>
          </p:txBody>
        </p:sp>
        <p:sp>
          <p:nvSpPr>
            <p:cNvPr id="813078" name="AutoShape 22"/>
            <p:cNvSpPr>
              <a:spLocks noChangeArrowheads="1"/>
            </p:cNvSpPr>
            <p:nvPr/>
          </p:nvSpPr>
          <p:spPr bwMode="auto">
            <a:xfrm>
              <a:off x="6448425" y="4230688"/>
              <a:ext cx="1295400" cy="34131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Modify</a:t>
              </a:r>
            </a:p>
            <a:p>
              <a:pPr algn="ctr">
                <a:lnSpc>
                  <a:spcPct val="80000"/>
                </a:lnSpc>
              </a:pPr>
              <a:r>
                <a:rPr lang="en-US" sz="1400"/>
                <a:t>policy</a:t>
              </a:r>
            </a:p>
          </p:txBody>
        </p:sp>
        <p:sp>
          <p:nvSpPr>
            <p:cNvPr id="813079" name="Line 23"/>
            <p:cNvSpPr>
              <a:spLocks noChangeShapeType="1"/>
            </p:cNvSpPr>
            <p:nvPr/>
          </p:nvSpPr>
          <p:spPr bwMode="auto">
            <a:xfrm>
              <a:off x="6296025" y="3968750"/>
              <a:ext cx="838200" cy="261938"/>
            </a:xfrm>
            <a:prstGeom prst="line">
              <a:avLst/>
            </a:prstGeom>
            <a:noFill/>
            <a:ln w="9525">
              <a:solidFill>
                <a:schemeClr val="tx1"/>
              </a:solidFill>
              <a:round/>
              <a:headEnd/>
              <a:tailEnd/>
            </a:ln>
            <a:effectLst/>
          </p:spPr>
          <p:txBody>
            <a:bodyPr/>
            <a:lstStyle/>
            <a:p>
              <a:endParaRPr lang="en-US"/>
            </a:p>
          </p:txBody>
        </p:sp>
        <p:sp>
          <p:nvSpPr>
            <p:cNvPr id="813081" name="Line 25"/>
            <p:cNvSpPr>
              <a:spLocks noChangeShapeType="1"/>
            </p:cNvSpPr>
            <p:nvPr/>
          </p:nvSpPr>
          <p:spPr bwMode="auto">
            <a:xfrm>
              <a:off x="5638800" y="4572000"/>
              <a:ext cx="0" cy="273050"/>
            </a:xfrm>
            <a:prstGeom prst="line">
              <a:avLst/>
            </a:prstGeom>
            <a:noFill/>
            <a:ln w="9525">
              <a:solidFill>
                <a:schemeClr val="tx1"/>
              </a:solidFill>
              <a:round/>
              <a:headEnd/>
              <a:tailEnd/>
            </a:ln>
            <a:effectLst/>
          </p:spPr>
          <p:txBody>
            <a:bodyPr/>
            <a:lstStyle/>
            <a:p>
              <a:endParaRPr lang="en-US"/>
            </a:p>
          </p:txBody>
        </p:sp>
        <p:sp>
          <p:nvSpPr>
            <p:cNvPr id="813082" name="Oval 26"/>
            <p:cNvSpPr>
              <a:spLocks noChangeArrowheads="1"/>
            </p:cNvSpPr>
            <p:nvPr/>
          </p:nvSpPr>
          <p:spPr bwMode="auto">
            <a:xfrm>
              <a:off x="4648200" y="4675188"/>
              <a:ext cx="2057400" cy="363537"/>
            </a:xfrm>
            <a:prstGeom prst="ellipse">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Use an </a:t>
              </a:r>
            </a:p>
            <a:p>
              <a:pPr algn="ctr">
                <a:lnSpc>
                  <a:spcPct val="80000"/>
                </a:lnSpc>
              </a:pPr>
              <a:r>
                <a:rPr lang="en-US" sz="1400"/>
                <a:t>Intermediary</a:t>
              </a:r>
            </a:p>
          </p:txBody>
        </p:sp>
        <p:sp>
          <p:nvSpPr>
            <p:cNvPr id="813083" name="AutoShape 27"/>
            <p:cNvSpPr>
              <a:spLocks noChangeArrowheads="1"/>
            </p:cNvSpPr>
            <p:nvPr/>
          </p:nvSpPr>
          <p:spPr bwMode="auto">
            <a:xfrm>
              <a:off x="4953000" y="5257800"/>
              <a:ext cx="1295400" cy="341313"/>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lnSpc>
                  <a:spcPct val="80000"/>
                </a:lnSpc>
              </a:pPr>
              <a:r>
                <a:rPr lang="en-US" sz="1400"/>
                <a:t>Ensure</a:t>
              </a:r>
            </a:p>
            <a:p>
              <a:pPr algn="ctr">
                <a:lnSpc>
                  <a:spcPct val="80000"/>
                </a:lnSpc>
              </a:pPr>
              <a:r>
                <a:rPr lang="en-US" sz="1400"/>
                <a:t>usage</a:t>
              </a:r>
            </a:p>
          </p:txBody>
        </p:sp>
        <p:sp>
          <p:nvSpPr>
            <p:cNvPr id="813084" name="Line 28"/>
            <p:cNvSpPr>
              <a:spLocks noChangeShapeType="1"/>
            </p:cNvSpPr>
            <p:nvPr/>
          </p:nvSpPr>
          <p:spPr bwMode="auto">
            <a:xfrm flipH="1">
              <a:off x="5638800" y="5049838"/>
              <a:ext cx="0" cy="207962"/>
            </a:xfrm>
            <a:prstGeom prst="line">
              <a:avLst/>
            </a:prstGeom>
            <a:noFill/>
            <a:ln w="9525">
              <a:solidFill>
                <a:schemeClr val="tx1"/>
              </a:solidFill>
              <a:round/>
              <a:headEnd/>
              <a:tailEnd/>
            </a:ln>
            <a:effectLst/>
          </p:spPr>
          <p:txBody>
            <a:bodyPr/>
            <a:lstStyle/>
            <a:p>
              <a:endParaRPr lang="en-US"/>
            </a:p>
          </p:txBody>
        </p:sp>
      </p:grpSp>
    </p:spTree>
    <p:extLst>
      <p:ext uri="{BB962C8B-B14F-4D97-AF65-F5344CB8AC3E}">
        <p14:creationId xmlns:p14="http://schemas.microsoft.com/office/powerpoint/2010/main" val="1237576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p:txBody>
          <a:bodyPr/>
          <a:lstStyle/>
          <a:p>
            <a:r>
              <a:rPr lang="en-US" dirty="0"/>
              <a:t>Tactics and Interactions – 10.</a:t>
            </a:r>
          </a:p>
        </p:txBody>
      </p:sp>
      <p:sp>
        <p:nvSpPr>
          <p:cNvPr id="815107" name="Rectangle 3"/>
          <p:cNvSpPr>
            <a:spLocks noGrp="1" noChangeArrowheads="1"/>
          </p:cNvSpPr>
          <p:nvPr>
            <p:ph type="body" idx="1"/>
          </p:nvPr>
        </p:nvSpPr>
        <p:spPr/>
        <p:txBody>
          <a:bodyPr>
            <a:normAutofit/>
          </a:bodyPr>
          <a:lstStyle/>
          <a:p>
            <a:pPr>
              <a:spcBef>
                <a:spcPct val="25000"/>
              </a:spcBef>
              <a:buFont typeface="Wingdings" pitchFamily="2" charset="2"/>
              <a:buNone/>
            </a:pPr>
            <a:r>
              <a:rPr lang="en-US" dirty="0"/>
              <a:t>A tactic to address the concern that all communication passes through the intermediary is “Restrict Communication Paths”.</a:t>
            </a:r>
          </a:p>
          <a:p>
            <a:pPr>
              <a:spcBef>
                <a:spcPct val="25000"/>
              </a:spcBef>
              <a:buFont typeface="Wingdings" pitchFamily="2" charset="2"/>
              <a:buNone/>
            </a:pPr>
            <a:r>
              <a:rPr lang="en-US" dirty="0"/>
              <a:t>Common side effects of Restrict Communication Paths are:</a:t>
            </a:r>
          </a:p>
          <a:p>
            <a:pPr>
              <a:spcBef>
                <a:spcPct val="25000"/>
              </a:spcBef>
            </a:pPr>
            <a:r>
              <a:rPr lang="en-US" sz="2400" dirty="0"/>
              <a:t>performance: how to ensure that the performance overhead of the intermediary are not excessive?</a:t>
            </a:r>
          </a:p>
          <a:p>
            <a:pPr>
              <a:spcBef>
                <a:spcPct val="25000"/>
              </a:spcBef>
              <a:buFont typeface="Wingdings" pitchFamily="2" charset="2"/>
              <a:buNone/>
            </a:pPr>
            <a:endParaRPr lang="en-US" sz="2400" dirty="0"/>
          </a:p>
          <a:p>
            <a:pPr>
              <a:spcBef>
                <a:spcPct val="25000"/>
              </a:spcBef>
              <a:buFont typeface="Wingdings" pitchFamily="2" charset="2"/>
              <a:buNone/>
            </a:pPr>
            <a:r>
              <a:rPr lang="en-US" sz="2400" dirty="0"/>
              <a:t>Note: this design problem has now become recursive!</a:t>
            </a:r>
          </a:p>
        </p:txBody>
      </p:sp>
    </p:spTree>
    <p:extLst>
      <p:ext uri="{BB962C8B-B14F-4D97-AF65-F5344CB8AC3E}">
        <p14:creationId xmlns:p14="http://schemas.microsoft.com/office/powerpoint/2010/main" val="4234058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Process End?</a:t>
            </a:r>
          </a:p>
        </p:txBody>
      </p:sp>
      <p:sp>
        <p:nvSpPr>
          <p:cNvPr id="3" name="Content Placeholder 2"/>
          <p:cNvSpPr>
            <a:spLocks noGrp="1"/>
          </p:cNvSpPr>
          <p:nvPr>
            <p:ph idx="1"/>
          </p:nvPr>
        </p:nvSpPr>
        <p:spPr/>
        <p:txBody>
          <a:bodyPr>
            <a:normAutofit/>
          </a:bodyPr>
          <a:lstStyle/>
          <a:p>
            <a:r>
              <a:rPr lang="en-US" dirty="0"/>
              <a:t>Each use of tactic introduces new concerns.</a:t>
            </a:r>
          </a:p>
          <a:p>
            <a:r>
              <a:rPr lang="en-US" dirty="0"/>
              <a:t>Each new concern causes new tactics to be added.</a:t>
            </a:r>
          </a:p>
          <a:p>
            <a:r>
              <a:rPr lang="en-US" dirty="0"/>
              <a:t>Are we in an infinite progression?</a:t>
            </a:r>
          </a:p>
          <a:p>
            <a:r>
              <a:rPr lang="en-US" dirty="0"/>
              <a:t>No.  Eventually the side-effects of each tactic become small enough to ignore. </a:t>
            </a:r>
          </a:p>
        </p:txBody>
      </p:sp>
    </p:spTree>
    <p:extLst>
      <p:ext uri="{BB962C8B-B14F-4D97-AF65-F5344CB8AC3E}">
        <p14:creationId xmlns:p14="http://schemas.microsoft.com/office/powerpoint/2010/main" val="1369181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sz="3200" dirty="0"/>
              <a:t>An architectural pattern</a:t>
            </a:r>
          </a:p>
          <a:p>
            <a:pPr lvl="1"/>
            <a:r>
              <a:rPr lang="en-US" sz="3000" dirty="0"/>
              <a:t>is a package of design decisions that is found repeatedly in practice,</a:t>
            </a:r>
          </a:p>
          <a:p>
            <a:pPr lvl="1"/>
            <a:r>
              <a:rPr lang="en-US" sz="3000" dirty="0"/>
              <a:t>has known properties that permit reuse, and</a:t>
            </a:r>
          </a:p>
          <a:p>
            <a:pPr lvl="1"/>
            <a:r>
              <a:rPr lang="en-US" sz="3000" dirty="0"/>
              <a:t>describes a </a:t>
            </a:r>
            <a:r>
              <a:rPr lang="en-US" sz="3000" i="1" dirty="0"/>
              <a:t>class </a:t>
            </a:r>
            <a:r>
              <a:rPr lang="en-US" sz="3000" dirty="0"/>
              <a:t>of architectures.</a:t>
            </a:r>
            <a:endParaRPr lang="en-US" sz="2800" dirty="0"/>
          </a:p>
          <a:p>
            <a:pPr lvl="0"/>
            <a:r>
              <a:rPr lang="en-US" dirty="0"/>
              <a:t>Tactics are simpler than patterns</a:t>
            </a:r>
          </a:p>
          <a:p>
            <a:pPr lvl="0"/>
            <a:r>
              <a:rPr lang="en-US" dirty="0"/>
              <a:t>Patterns are underspecified with respect to real systems so they have to be augmented with tactics.</a:t>
            </a:r>
          </a:p>
          <a:p>
            <a:pPr lvl="1"/>
            <a:r>
              <a:rPr lang="en-US" dirty="0"/>
              <a:t>Augmentation ends when requirements for a specific system are satisfied.</a:t>
            </a:r>
          </a:p>
        </p:txBody>
      </p:sp>
    </p:spTree>
    <p:extLst>
      <p:ext uri="{BB962C8B-B14F-4D97-AF65-F5344CB8AC3E}">
        <p14:creationId xmlns:p14="http://schemas.microsoft.com/office/powerpoint/2010/main" val="291112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5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Module Structures</a:t>
            </a:r>
          </a:p>
        </p:txBody>
      </p:sp>
      <p:pic>
        <p:nvPicPr>
          <p:cNvPr id="619524" name="Picture 4" descr="File:CPT-Structured Chart Example.sv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291915"/>
            <a:ext cx="6780700" cy="42718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DC0C279C-E702-4B81-9AF3-1F50BC1688CA}" type="slidenum">
              <a:rPr lang="en-US">
                <a:solidFill>
                  <a:schemeClr val="tx1">
                    <a:alpha val="80000"/>
                  </a:schemeClr>
                </a:solidFill>
              </a:rPr>
              <a:pPr>
                <a:spcAft>
                  <a:spcPts val="600"/>
                </a:spcAft>
                <a:defRPr/>
              </a:pPr>
              <a:t>8</a:t>
            </a:fld>
            <a:endParaRPr lang="en-US">
              <a:solidFill>
                <a:schemeClr val="tx1">
                  <a:alpha val="80000"/>
                </a:schemeClr>
              </a:solidFill>
            </a:endParaRPr>
          </a:p>
        </p:txBody>
      </p:sp>
    </p:spTree>
    <p:extLst>
      <p:ext uri="{BB962C8B-B14F-4D97-AF65-F5344CB8AC3E}">
        <p14:creationId xmlns:p14="http://schemas.microsoft.com/office/powerpoint/2010/main" val="209530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88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Allocation Structure</a:t>
            </a:r>
          </a:p>
        </p:txBody>
      </p:sp>
      <p:pic>
        <p:nvPicPr>
          <p:cNvPr id="63488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2359875"/>
            <a:ext cx="6780700" cy="21359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defRPr/>
            </a:pPr>
            <a:fld id="{DC0C279C-E702-4B81-9AF3-1F50BC1688CA}" type="slidenum">
              <a:rPr lang="en-US">
                <a:solidFill>
                  <a:schemeClr val="tx1">
                    <a:alpha val="80000"/>
                  </a:schemeClr>
                </a:solidFill>
              </a:rPr>
              <a:pPr>
                <a:spcAft>
                  <a:spcPts val="600"/>
                </a:spcAft>
                <a:defRPr/>
              </a:pPr>
              <a:t>9</a:t>
            </a:fld>
            <a:endParaRPr lang="en-US">
              <a:solidFill>
                <a:schemeClr val="tx1">
                  <a:alpha val="80000"/>
                </a:schemeClr>
              </a:solidFill>
            </a:endParaRPr>
          </a:p>
        </p:txBody>
      </p:sp>
    </p:spTree>
    <p:extLst>
      <p:ext uri="{BB962C8B-B14F-4D97-AF65-F5344CB8AC3E}">
        <p14:creationId xmlns:p14="http://schemas.microsoft.com/office/powerpoint/2010/main" val="3388389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4210</Words>
  <Application>Microsoft Office PowerPoint</Application>
  <PresentationFormat>Widescreen</PresentationFormat>
  <Paragraphs>387</Paragraphs>
  <Slides>73</Slides>
  <Notes>10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82" baseType="lpstr">
      <vt:lpstr>ＭＳ Ｐゴシック</vt:lpstr>
      <vt:lpstr>Arial</vt:lpstr>
      <vt:lpstr>Arial Black</vt:lpstr>
      <vt:lpstr>Calibri</vt:lpstr>
      <vt:lpstr>Calibri Light</vt:lpstr>
      <vt:lpstr>Wingdings</vt:lpstr>
      <vt:lpstr>Office Theme</vt:lpstr>
      <vt:lpstr>1_Office Theme</vt:lpstr>
      <vt:lpstr>Visio</vt:lpstr>
      <vt:lpstr>Software Architecture</vt:lpstr>
      <vt:lpstr>PowerPoint Presentation</vt:lpstr>
      <vt:lpstr>PowerPoint Presentation</vt:lpstr>
      <vt:lpstr>A story of the Swedish ship Vasa</vt:lpstr>
      <vt:lpstr>What is Software Architecture?</vt:lpstr>
      <vt:lpstr>Architecture Is a Set of Software Structures </vt:lpstr>
      <vt:lpstr>Physiological Structures</vt:lpstr>
      <vt:lpstr>Module Structures</vt:lpstr>
      <vt:lpstr>Allocation Structure</vt:lpstr>
      <vt:lpstr>Building Automation System (BAS) – Case Study</vt:lpstr>
      <vt:lpstr>Building Automation System </vt:lpstr>
      <vt:lpstr>Building Automation System </vt:lpstr>
      <vt:lpstr>PowerPoint Presentation</vt:lpstr>
      <vt:lpstr>PowerPoint Presentation</vt:lpstr>
      <vt:lpstr>Architectural Patterns</vt:lpstr>
      <vt:lpstr>Building Automation System</vt:lpstr>
      <vt:lpstr>Let’s look at similar systems</vt:lpstr>
      <vt:lpstr>Operating Systems Example</vt:lpstr>
      <vt:lpstr>Operating Systems Example</vt:lpstr>
      <vt:lpstr>Operating Systems Example</vt:lpstr>
      <vt:lpstr>Architectural Patterns</vt:lpstr>
      <vt:lpstr>What is a Pattern?</vt:lpstr>
      <vt:lpstr>Layer Pattern</vt:lpstr>
      <vt:lpstr>Layer Pattern Example</vt:lpstr>
      <vt:lpstr>Layer Pattern Solution</vt:lpstr>
      <vt:lpstr>Broker Pattern</vt:lpstr>
      <vt:lpstr>Broker Example</vt:lpstr>
      <vt:lpstr>Broker Solution – 1</vt:lpstr>
      <vt:lpstr>Broker Solution - 2</vt:lpstr>
      <vt:lpstr>Model-View-Controller Pattern</vt:lpstr>
      <vt:lpstr>MVC Example</vt:lpstr>
      <vt:lpstr>MVC Solution - 1</vt:lpstr>
      <vt:lpstr>MVC Solution - 2</vt:lpstr>
      <vt:lpstr>Pipe and Filter Pattern</vt:lpstr>
      <vt:lpstr>Pipe and Filter Example</vt:lpstr>
      <vt:lpstr>Pipe and Filter Solution</vt:lpstr>
      <vt:lpstr>Client-Server Pattern</vt:lpstr>
      <vt:lpstr>Client-Server Example</vt:lpstr>
      <vt:lpstr>Client-Server Solution - 1</vt:lpstr>
      <vt:lpstr>Client-Server Solution- 2</vt:lpstr>
      <vt:lpstr>Peer-to-Peer Pattern</vt:lpstr>
      <vt:lpstr>Peer-to-Peer Example</vt:lpstr>
      <vt:lpstr>Peer-to-Peer Solution - 1</vt:lpstr>
      <vt:lpstr>Peer-to-Peer Solution - 2</vt:lpstr>
      <vt:lpstr>Publish-Subscribe Pattern</vt:lpstr>
      <vt:lpstr>Publish-Subscribe Example</vt:lpstr>
      <vt:lpstr>Publish-Subscribe Solution – 1</vt:lpstr>
      <vt:lpstr>Publish-Subscribe Solution - 2</vt:lpstr>
      <vt:lpstr>Architectural Tactics</vt:lpstr>
      <vt:lpstr>Availability Tactics</vt:lpstr>
      <vt:lpstr>Goal of Availability Tactics</vt:lpstr>
      <vt:lpstr>Availability Tactics</vt:lpstr>
      <vt:lpstr>Redundancy</vt:lpstr>
      <vt:lpstr>Security Tactics</vt:lpstr>
      <vt:lpstr>Security Tactics</vt:lpstr>
      <vt:lpstr>Modifiability Tactics</vt:lpstr>
      <vt:lpstr>Modifiability Tactics</vt:lpstr>
      <vt:lpstr>Performance Tactics</vt:lpstr>
      <vt:lpstr>Performance Tactics</vt:lpstr>
      <vt:lpstr>Relationships Between Tactics and Patterns</vt:lpstr>
      <vt:lpstr>Tactics Augment Patterns</vt:lpstr>
      <vt:lpstr>Tactics and Interactions</vt:lpstr>
      <vt:lpstr>Tactics and Interactions - 2</vt:lpstr>
      <vt:lpstr>Tactics and Interactions - 3</vt:lpstr>
      <vt:lpstr>Tactics and Interactions - 4</vt:lpstr>
      <vt:lpstr>Tactics and Interactions - 5</vt:lpstr>
      <vt:lpstr>Tactics and Interactions - 6</vt:lpstr>
      <vt:lpstr>Tactics and Interactions - 7</vt:lpstr>
      <vt:lpstr>Tactics and Interactions - 8</vt:lpstr>
      <vt:lpstr>Tactics and Interactions - 9</vt:lpstr>
      <vt:lpstr>Tactics and Interactions – 10.</vt:lpstr>
      <vt:lpstr>How Does This Process End?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 Patterns and Tactics</dc:title>
  <dc:creator>Kassab, Mohamad Hassan</dc:creator>
  <cp:lastModifiedBy>Kassab, Mohamad Hassan</cp:lastModifiedBy>
  <cp:revision>6</cp:revision>
  <dcterms:created xsi:type="dcterms:W3CDTF">2023-10-08T09:57:12Z</dcterms:created>
  <dcterms:modified xsi:type="dcterms:W3CDTF">2025-04-17T07:26:21Z</dcterms:modified>
</cp:coreProperties>
</file>